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768" r:id="rId2"/>
    <p:sldMasterId id="2147483780" r:id="rId3"/>
    <p:sldMasterId id="2147483792" r:id="rId4"/>
  </p:sldMasterIdLst>
  <p:notesMasterIdLst>
    <p:notesMasterId r:id="rId51"/>
  </p:notesMasterIdLst>
  <p:sldIdLst>
    <p:sldId id="256" r:id="rId5"/>
    <p:sldId id="258" r:id="rId6"/>
    <p:sldId id="257" r:id="rId7"/>
    <p:sldId id="302" r:id="rId8"/>
    <p:sldId id="260" r:id="rId9"/>
    <p:sldId id="301" r:id="rId10"/>
    <p:sldId id="262" r:id="rId11"/>
    <p:sldId id="27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261" r:id="rId49"/>
    <p:sldId id="263"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A6A3D-E8F5-4F83-A361-7EEAAEB0A0C6}" v="12" dt="2019-05-14T09:59:2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298"/>
  </p:normalViewPr>
  <p:slideViewPr>
    <p:cSldViewPr snapToGrid="0" snapToObjects="1">
      <p:cViewPr varScale="1">
        <p:scale>
          <a:sx n="105" d="100"/>
          <a:sy n="105" d="100"/>
        </p:scale>
        <p:origin x="10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C1C15-D5A8-AD40-B6C0-A02C114ABE08}" type="datetimeFigureOut">
              <a:rPr lang="en-GB" smtClean="0"/>
              <a:t>14/05/2019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99AA9-5A9E-9F44-8CF8-BF3F0972ABB0}" type="slidenum">
              <a:rPr lang="en-GB" smtClean="0"/>
              <a:t>‹#›</a:t>
            </a:fld>
            <a:endParaRPr lang="en-GB"/>
          </a:p>
        </p:txBody>
      </p:sp>
    </p:spTree>
    <p:extLst>
      <p:ext uri="{BB962C8B-B14F-4D97-AF65-F5344CB8AC3E}">
        <p14:creationId xmlns:p14="http://schemas.microsoft.com/office/powerpoint/2010/main" val="91096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99AA9-5A9E-9F44-8CF8-BF3F0972ABB0}" type="slidenum">
              <a:rPr lang="en-GB" smtClean="0"/>
              <a:t>2</a:t>
            </a:fld>
            <a:endParaRPr lang="en-GB"/>
          </a:p>
        </p:txBody>
      </p:sp>
    </p:spTree>
    <p:extLst>
      <p:ext uri="{BB962C8B-B14F-4D97-AF65-F5344CB8AC3E}">
        <p14:creationId xmlns:p14="http://schemas.microsoft.com/office/powerpoint/2010/main" val="29333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53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68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58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17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59DD4-828D-4085-A8DF-4548498A84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60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15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4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70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2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11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99AA9-5A9E-9F44-8CF8-BF3F0972ABB0}" type="slidenum">
              <a:rPr lang="en-GB" smtClean="0"/>
              <a:t>3</a:t>
            </a:fld>
            <a:endParaRPr lang="en-GB"/>
          </a:p>
        </p:txBody>
      </p:sp>
    </p:spTree>
    <p:extLst>
      <p:ext uri="{BB962C8B-B14F-4D97-AF65-F5344CB8AC3E}">
        <p14:creationId xmlns:p14="http://schemas.microsoft.com/office/powerpoint/2010/main" val="2064854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2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6A175-095E-8447-887B-DE9CDFF4E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89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this being </a:t>
            </a:r>
            <a:r>
              <a:rPr lang="en-US"/>
              <a:t>an output of HEFCE project. </a:t>
            </a:r>
            <a:endParaRPr lang="en-US" dirty="0"/>
          </a:p>
          <a:p>
            <a:endParaRPr lang="en-US" dirty="0"/>
          </a:p>
          <a:p>
            <a:r>
              <a:rPr lang="en-US" dirty="0"/>
              <a:t>Please just interrupt and ask questions as we go through the presentation – you don’t need to save them up for the end.</a:t>
            </a:r>
          </a:p>
          <a:p>
            <a:endParaRPr lang="en-US" dirty="0"/>
          </a:p>
          <a:p>
            <a:r>
              <a:rPr lang="en-US" dirty="0"/>
              <a:t>Absolutely don’t think we have this cracked but want to share our experiences from the past 2 years.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23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our discussion will be about work at East </a:t>
            </a:r>
            <a:r>
              <a:rPr lang="en-US" dirty="0" err="1"/>
              <a:t>Mids</a:t>
            </a:r>
            <a:r>
              <a:rPr lang="en-US" dirty="0"/>
              <a:t> campus. Strong focus on UG population and issues up here. Different population and sets of issues at London campus. </a:t>
            </a:r>
          </a:p>
          <a:p>
            <a:endParaRPr lang="en-US" dirty="0"/>
          </a:p>
          <a:p>
            <a:r>
              <a:rPr lang="en-US" dirty="0"/>
              <a:t>Halls is an important factor which we will return to.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36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the specific issues for your institution as these will shape your response.</a:t>
            </a:r>
          </a:p>
          <a:p>
            <a:endParaRPr lang="en-US" dirty="0"/>
          </a:p>
          <a:p>
            <a:pPr marL="171450" indent="-171450">
              <a:buFont typeface="Arial" panose="020B0604020202020204" pitchFamily="34" charset="0"/>
              <a:buChar char="•"/>
            </a:pPr>
            <a:r>
              <a:rPr lang="en-US" dirty="0"/>
              <a:t>Hall culture – place that fosters community, but also that encourages ‘laddish’ behavior</a:t>
            </a:r>
          </a:p>
          <a:p>
            <a:pPr marL="171450" indent="-171450">
              <a:buFont typeface="Arial" panose="020B0604020202020204" pitchFamily="34" charset="0"/>
              <a:buChar char="•"/>
            </a:pPr>
            <a:r>
              <a:rPr lang="en-US" dirty="0"/>
              <a:t>And the linked to a male-dominated environment</a:t>
            </a:r>
          </a:p>
          <a:p>
            <a:pPr marL="171450" indent="-171450">
              <a:buFont typeface="Arial" panose="020B0604020202020204" pitchFamily="34" charset="0"/>
              <a:buChar char="•"/>
            </a:pPr>
            <a:r>
              <a:rPr lang="en-US" dirty="0"/>
              <a:t>With a strong focus on sport and some of the values that can come with that.</a:t>
            </a:r>
          </a:p>
          <a:p>
            <a:pPr marL="171450" indent="-171450">
              <a:buFont typeface="Arial" panose="020B0604020202020204" pitchFamily="34" charset="0"/>
              <a:buChar char="•"/>
            </a:pPr>
            <a:r>
              <a:rPr lang="en-US" dirty="0"/>
              <a:t>These factors privilege a certain set of attitudes and a certain set of </a:t>
            </a:r>
            <a:r>
              <a:rPr lang="en-US" dirty="0" err="1"/>
              <a:t>behaviours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16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the boring but necessary building blocks. </a:t>
            </a:r>
          </a:p>
          <a:p>
            <a:endParaRPr lang="en-US" dirty="0"/>
          </a:p>
          <a:p>
            <a:r>
              <a:rPr lang="en-US" dirty="0"/>
              <a:t>Convince the senior leadership team that we need clear policy in this area</a:t>
            </a:r>
          </a:p>
          <a:p>
            <a:r>
              <a:rPr lang="en-US" dirty="0"/>
              <a:t>Work together with LSU to create this policy so that we can try to align our institutional values</a:t>
            </a:r>
          </a:p>
          <a:p>
            <a:r>
              <a:rPr lang="en-US" dirty="0"/>
              <a:t>Two strands to policy: </a:t>
            </a:r>
          </a:p>
          <a:p>
            <a:pPr marL="171450" indent="-171450">
              <a:buFont typeface="Arial" panose="020B0604020202020204" pitchFamily="34" charset="0"/>
              <a:buChar char="•"/>
            </a:pPr>
            <a:r>
              <a:rPr lang="en-US" dirty="0"/>
              <a:t>Set out clear reporting and disclosure procedures (problems previously with no clarity on this)</a:t>
            </a:r>
          </a:p>
          <a:p>
            <a:pPr marL="171450" indent="-171450">
              <a:buFont typeface="Arial" panose="020B0604020202020204" pitchFamily="34" charset="0"/>
              <a:buChar char="•"/>
            </a:pPr>
            <a:r>
              <a:rPr lang="en-US" dirty="0"/>
              <a:t>Set out some clear aims also around the wider work (cultural change and development)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933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highlight event was our Bystander Intervention Theatre Performance, called ‘Step In: No Means No’, which was performed by 6 third year Drama students. This was an interactive piece of forum theatre, which examines the use of bystander intervention in everyday life, looking at a variety of different </a:t>
            </a:r>
            <a:r>
              <a:rPr lang="en-GB" dirty="0" err="1"/>
              <a:t>scernarios</a:t>
            </a:r>
            <a:r>
              <a:rPr lang="en-GB" dirty="0"/>
              <a:t> that our students often face, with an opportunity for the audience to intervene at any point. This event was definitely a success with around 70 students attending.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05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with academic in charge of </a:t>
            </a:r>
            <a:r>
              <a:rPr lang="en-US" dirty="0" err="1"/>
              <a:t>programme</a:t>
            </a:r>
            <a:r>
              <a:rPr lang="en-US" dirty="0"/>
              <a:t>.</a:t>
            </a:r>
          </a:p>
          <a:p>
            <a:r>
              <a:rPr lang="en-US" dirty="0"/>
              <a:t>Defined a brief which asked them to come up a visual campaign with would support the aim of challenging SV.</a:t>
            </a:r>
          </a:p>
          <a:p>
            <a:r>
              <a:rPr lang="en-US" dirty="0"/>
              <a:t>The SV Working Group ended up considering around 30 different treatments before selecting one which LSU to rolled out.</a:t>
            </a:r>
          </a:p>
          <a:p>
            <a:endParaRPr lang="en-US" dirty="0"/>
          </a:p>
          <a:p>
            <a:r>
              <a:rPr lang="en-US" dirty="0"/>
              <a:t>Nice example of getting the student body to generate the content on an issue which we want them to engage with.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319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Consent Workshop content was created by our Consent Workshop Coordinator, </a:t>
            </a:r>
            <a:r>
              <a:rPr lang="en-GB" dirty="0" err="1"/>
              <a:t>Carys</a:t>
            </a:r>
            <a:r>
              <a:rPr lang="en-GB" dirty="0"/>
              <a:t> Page, who was a student volunteer at the time. Alongside the Welfare &amp; Diversity E.O., she attended conferences and workshops to further her knowledge. She mainly used some content from the NUS workshops, but she wanted to adapt this to make it more appealing to our specific demographic of students. She asked herself what she’d want to know about consent if she hadn’t known much, for example including information about both verbal and non-verbal signs of consent. She also touched on the relationship between consent and alcohol, as this seemed to be a common area of concern for students.</a:t>
            </a:r>
          </a:p>
          <a:p>
            <a:endParaRPr lang="en-GB" dirty="0"/>
          </a:p>
          <a:p>
            <a:r>
              <a:rPr lang="en-GB" dirty="0"/>
              <a:t>Regarding the First Responder Workshops, we wanted to ensure that there was a simple process, in line with the University and Students’ Union’s Sexual Violence Policy, for high level student volunteers to use to get a disclosure to the correct place. The Consent Workshop Coordinator at the time understood that the most important outcome was for the student disclosing to get access to support as soon as possible. Statistics of the prevalence of sexual violence incidents on campus were included to ensure the volunteers understood the importance of what they were being taught, and </a:t>
            </a:r>
            <a:r>
              <a:rPr lang="en-GB" dirty="0" err="1"/>
              <a:t>Carys</a:t>
            </a:r>
            <a:r>
              <a:rPr lang="en-GB" dirty="0"/>
              <a:t> created the S.T.A.R. acronym to help students remember the process: Support, Talk, Acknowledge, Refer. One of the most important messages for students to take away was that it is okay for them not to know what to do and that it is not their job to deal with anything further than the initial disclosure. All the content was checked over by Manuel as Director of Student Services, but was completely student-led in its creation.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20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Consent Workshop Coordinator was a new role last academic year, and has shown great success, having delivered workshops to over 900 students in the first year. We will be opening applications for our next Consent Workshop Coordinator over the Easter holidays in order to train them in Term 3, ready to give workshops in September when students return for the </a:t>
            </a:r>
            <a:r>
              <a:rPr lang="en-GB" dirty="0" err="1"/>
              <a:t>Freshers</a:t>
            </a:r>
            <a:r>
              <a:rPr lang="en-GB" dirty="0"/>
              <a:t> period. Our Consent Workshop Coordinator, along with our Women’s Officer, both attend regular Sexual Violence Working Group meetings as student representatives along with myself, to ensure that the student voice is always heard by University staff. Having a new student in this role each year allows us to sustain our communication within this area with the student body, as well as developing new and innovative ways to reach out to new groups of students on campus.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16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876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Loughborough Students’ Union launched our first ever Consent Week two years ago in 2016. Since then, we have held a total of three Consent Weeks, with the most recent having been held in February. Consent Week aims not only to educate our students on issues surrounding consent, but also to open up discussion about consent and sexual violence, something that most students would suggest is difficult to talk about. Throughout the week this year, we put on a range of free events for students to get involved in, as well as launching our social media campaign, Let’s Talk About Consent, which featured photos of people in positions of power at the University and LSU showing their support. </a:t>
            </a:r>
          </a:p>
          <a:p>
            <a:r>
              <a:rPr lang="en-GB" dirty="0"/>
              <a:t>The timetable this year, as in previous years, was developed by myself as the Welfare &amp; Diversity EO alongside our Consent Workshop Coordinator, Tara, and our Women’s Officer, </a:t>
            </a:r>
            <a:r>
              <a:rPr lang="en-GB" dirty="0" err="1"/>
              <a:t>Kes</a:t>
            </a:r>
            <a:r>
              <a:rPr lang="en-GB" dirty="0"/>
              <a:t>, who are both students. Many of the ideas came from Tara and </a:t>
            </a:r>
            <a:r>
              <a:rPr lang="en-GB" dirty="0" err="1"/>
              <a:t>Kes</a:t>
            </a:r>
            <a:r>
              <a:rPr lang="en-GB" dirty="0"/>
              <a:t>, and I’m sure the week was a success because we knew what students would respond to well from our own experiences as Loughborough students. Our highlight event was our Bystander Intervention Theatre Performance, called ‘Step In: No Means No’, which was performed by 6 third year Drama students. This was an interactive piece of forum theatre, which examines the use of bystander intervention in everyday life, looking at a variety of different </a:t>
            </a:r>
            <a:r>
              <a:rPr lang="en-GB" dirty="0" err="1"/>
              <a:t>scernarios</a:t>
            </a:r>
            <a:r>
              <a:rPr lang="en-GB" dirty="0"/>
              <a:t> that our students often face, with an opportunity for the audience to intervene at any point. This event was definitely a success with around 70 students attending.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751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(Talk about Ask for Angela)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875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 all of the approaches we’ve spoken, one of the key issues is getting those people other than the interested to get engaged. Again, we haven’t cracked this but the way we have tried to do it here is by using a range of different approaches: </a:t>
            </a:r>
          </a:p>
          <a:p>
            <a:pPr marL="171450" indent="-171450">
              <a:buFont typeface="Arial" panose="020B0604020202020204" pitchFamily="34" charset="0"/>
              <a:buChar char="•"/>
            </a:pPr>
            <a:r>
              <a:rPr lang="en-US" dirty="0"/>
              <a:t>Role modelling – BNOCs</a:t>
            </a:r>
          </a:p>
          <a:p>
            <a:pPr marL="171450" indent="-171450">
              <a:buFont typeface="Arial" panose="020B0604020202020204" pitchFamily="34" charset="0"/>
              <a:buChar char="•"/>
            </a:pPr>
            <a:r>
              <a:rPr lang="en-US" dirty="0"/>
              <a:t>Incentivizing – tap into Hall points here because of the importance of hall pride</a:t>
            </a:r>
          </a:p>
          <a:p>
            <a:pPr marL="171450" indent="-171450">
              <a:buFont typeface="Arial" panose="020B0604020202020204" pitchFamily="34" charset="0"/>
              <a:buChar char="•"/>
            </a:pPr>
            <a:r>
              <a:rPr lang="en-US" dirty="0"/>
              <a:t>Mandating in those areas where we need to – tell story of Fresher Helper training development.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37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stopping things that don’t work, we’re reviewing the effectiveness of some of our training at the moment. If this isn’t being effective and having reach, we will stop using it and try something different.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2A31E-C0A8-114C-8F73-5C823DEA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60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2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67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84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709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6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C7091-78D3-4172-A98D-3F0C5EB4B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55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E0516D-DB5B-724C-A895-B37B0E98818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DD70B-B5BA-7841-8FBF-1F64E083AB7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516D-DB5B-724C-A895-B37B0E98818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516D-DB5B-724C-A895-B37B0E98818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64720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18807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6211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86054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5671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1668475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77430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09011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516D-DB5B-724C-A895-B37B0E98818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2350099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399753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dirty="0"/>
          </a:p>
        </p:txBody>
      </p:sp>
    </p:spTree>
    <p:extLst>
      <p:ext uri="{BB962C8B-B14F-4D97-AF65-F5344CB8AC3E}">
        <p14:creationId xmlns:p14="http://schemas.microsoft.com/office/powerpoint/2010/main" val="57257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C3C566-7962-AC49-945C-E0A2B7670AA1}"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6502B-12B5-5D47-B705-656C4F91E91E}"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5572" y="198396"/>
            <a:ext cx="2889336" cy="749384"/>
          </a:xfrm>
          <a:prstGeom prst="rect">
            <a:avLst/>
          </a:prstGeom>
        </p:spPr>
      </p:pic>
    </p:spTree>
    <p:extLst>
      <p:ext uri="{BB962C8B-B14F-4D97-AF65-F5344CB8AC3E}">
        <p14:creationId xmlns:p14="http://schemas.microsoft.com/office/powerpoint/2010/main" val="3063431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3C566-7962-AC49-945C-E0A2B7670AA1}"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1597775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3C566-7962-AC49-945C-E0A2B7670AA1}"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1276224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C3C566-7962-AC49-945C-E0A2B7670AA1}"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3069328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C3C566-7962-AC49-945C-E0A2B7670AA1}"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390816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C3C566-7962-AC49-945C-E0A2B7670AA1}"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6502B-12B5-5D47-B705-656C4F91E91E}" type="slidenum">
              <a:rPr lang="en-US" smtClean="0"/>
              <a:t>‹#›</a:t>
            </a:fld>
            <a:endParaRPr lang="en-US"/>
          </a:p>
        </p:txBody>
      </p:sp>
      <p:grpSp>
        <p:nvGrpSpPr>
          <p:cNvPr id="10" name="Group 9"/>
          <p:cNvGrpSpPr/>
          <p:nvPr userDrawn="1"/>
        </p:nvGrpSpPr>
        <p:grpSpPr>
          <a:xfrm>
            <a:off x="1087966" y="3049851"/>
            <a:ext cx="2777067" cy="2015067"/>
            <a:chOff x="1693333" y="3014133"/>
            <a:chExt cx="2777067" cy="2015067"/>
          </a:xfrm>
        </p:grpSpPr>
        <p:sp>
          <p:nvSpPr>
            <p:cNvPr id="6" name="Rounded Rectangle 5"/>
            <p:cNvSpPr/>
            <p:nvPr userDrawn="1"/>
          </p:nvSpPr>
          <p:spPr>
            <a:xfrm>
              <a:off x="1693333" y="3014133"/>
              <a:ext cx="2777067" cy="1727200"/>
            </a:xfrm>
            <a:prstGeom prst="roundRect">
              <a:avLst/>
            </a:prstGeom>
            <a:noFill/>
            <a:ln w="57150">
              <a:solidFill>
                <a:srgbClr val="360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581400" y="4470400"/>
              <a:ext cx="45720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userDrawn="1"/>
        </p:nvCxnSpPr>
        <p:spPr>
          <a:xfrm>
            <a:off x="4038600" y="3913451"/>
            <a:ext cx="457200" cy="0"/>
          </a:xfrm>
          <a:prstGeom prst="line">
            <a:avLst/>
          </a:prstGeom>
          <a:ln w="28575">
            <a:solidFill>
              <a:srgbClr val="360A65"/>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4703233" y="3049851"/>
            <a:ext cx="2777067" cy="2015067"/>
            <a:chOff x="1693333" y="3014133"/>
            <a:chExt cx="2777067" cy="2015067"/>
          </a:xfrm>
        </p:grpSpPr>
        <p:sp>
          <p:nvSpPr>
            <p:cNvPr id="12" name="Rounded Rectangle 11"/>
            <p:cNvSpPr/>
            <p:nvPr userDrawn="1"/>
          </p:nvSpPr>
          <p:spPr>
            <a:xfrm>
              <a:off x="1693333" y="3014133"/>
              <a:ext cx="2777067" cy="1727200"/>
            </a:xfrm>
            <a:prstGeom prst="roundRect">
              <a:avLst/>
            </a:prstGeom>
            <a:noFill/>
            <a:ln w="57150">
              <a:solidFill>
                <a:srgbClr val="360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581400" y="4470400"/>
              <a:ext cx="45720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8318500" y="3049851"/>
            <a:ext cx="2777067" cy="2015067"/>
            <a:chOff x="1693333" y="3014133"/>
            <a:chExt cx="2777067" cy="2015067"/>
          </a:xfrm>
        </p:grpSpPr>
        <p:sp>
          <p:nvSpPr>
            <p:cNvPr id="15" name="Rounded Rectangle 14"/>
            <p:cNvSpPr/>
            <p:nvPr userDrawn="1"/>
          </p:nvSpPr>
          <p:spPr>
            <a:xfrm>
              <a:off x="1693333" y="3014133"/>
              <a:ext cx="2777067" cy="1727200"/>
            </a:xfrm>
            <a:prstGeom prst="roundRect">
              <a:avLst/>
            </a:prstGeom>
            <a:noFill/>
            <a:ln w="57150">
              <a:solidFill>
                <a:srgbClr val="360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581400" y="4470400"/>
              <a:ext cx="45720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7696200" y="3913451"/>
            <a:ext cx="457200" cy="0"/>
          </a:xfrm>
          <a:prstGeom prst="line">
            <a:avLst/>
          </a:prstGeom>
          <a:ln w="28575">
            <a:solidFill>
              <a:srgbClr val="360A65"/>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864099" y="3214686"/>
            <a:ext cx="2455333" cy="1388533"/>
          </a:xfrm>
          <a:prstGeom prst="rect">
            <a:avLst/>
          </a:prstGeom>
          <a:noFill/>
        </p:spPr>
        <p:txBody>
          <a:bodyPr wrap="square" rtlCol="0">
            <a:spAutoFit/>
          </a:bodyPr>
          <a:lstStyle/>
          <a:p>
            <a:endParaRPr lang="en-US" dirty="0"/>
          </a:p>
        </p:txBody>
      </p:sp>
      <p:sp>
        <p:nvSpPr>
          <p:cNvPr id="23" name="TextBox 22"/>
          <p:cNvSpPr txBox="1"/>
          <p:nvPr userDrawn="1"/>
        </p:nvSpPr>
        <p:spPr>
          <a:xfrm>
            <a:off x="8508998" y="3227651"/>
            <a:ext cx="2455333" cy="138853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51231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3C566-7962-AC49-945C-E0A2B7670AA1}"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218535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0516D-DB5B-724C-A895-B37B0E988182}"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DD70B-B5BA-7841-8FBF-1F64E083AB7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3C566-7962-AC49-945C-E0A2B7670AA1}"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84897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3C566-7962-AC49-945C-E0A2B7670AA1}"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1841245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3C566-7962-AC49-945C-E0A2B7670AA1}"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3163782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3C566-7962-AC49-945C-E0A2B7670AA1}"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6502B-12B5-5D47-B705-656C4F91E91E}" type="slidenum">
              <a:rPr lang="en-US" smtClean="0"/>
              <a:t>‹#›</a:t>
            </a:fld>
            <a:endParaRPr lang="en-US"/>
          </a:p>
        </p:txBody>
      </p:sp>
    </p:spTree>
    <p:extLst>
      <p:ext uri="{BB962C8B-B14F-4D97-AF65-F5344CB8AC3E}">
        <p14:creationId xmlns:p14="http://schemas.microsoft.com/office/powerpoint/2010/main" val="3769905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1"/>
            <a:ext cx="7296811" cy="1920213"/>
          </a:xfrm>
        </p:spPr>
        <p:txBody>
          <a:bodyPr>
            <a:noAutofit/>
          </a:bodyPr>
          <a:lstStyle>
            <a:lvl1pPr algn="ct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255573" y="4270243"/>
            <a:ext cx="7296811" cy="982960"/>
          </a:xfrm>
        </p:spPr>
        <p:txBody>
          <a:bodyPr>
            <a:noAutofit/>
          </a:bodyPr>
          <a:lstStyle>
            <a:lvl1pPr marL="0" indent="0" algn="ctr">
              <a:buNone/>
              <a:defRPr sz="28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08494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68952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11074"/>
            <a:ext cx="10363200" cy="1362075"/>
          </a:xfrm>
        </p:spPr>
        <p:txBody>
          <a:bodyPr anchor="t">
            <a:noAutofit/>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67341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069908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7310603" cy="42290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12224" y="1604799"/>
            <a:ext cx="3470176" cy="364840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287129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35759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0516D-DB5B-724C-A895-B37B0E988182}"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9"/>
            <a:ext cx="7315200" cy="365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1487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0516D-DB5B-724C-A895-B37B0E988182}"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0516D-DB5B-724C-A895-B37B0E988182}"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E0516D-DB5B-724C-A895-B37B0E988182}" type="datetimeFigureOut">
              <a:rPr lang="en-GB" smtClean="0"/>
              <a:t>14/05/2019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E0516D-DB5B-724C-A895-B37B0E988182}" type="datetimeFigureOut">
              <a:rPr lang="en-GB" smtClean="0"/>
              <a:t>14/05/2019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5DD70B-B5BA-7841-8FBF-1F64E083AB7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E0516D-DB5B-724C-A895-B37B0E988182}"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DD70B-B5BA-7841-8FBF-1F64E083AB7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E0516D-DB5B-724C-A895-B37B0E988182}" type="datetimeFigureOut">
              <a:rPr lang="en-GB" smtClean="0"/>
              <a:t>14/05/2019</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5DD70B-B5BA-7841-8FBF-1F64E083AB7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721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14/05/2019</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dirty="0"/>
          </a:p>
        </p:txBody>
      </p:sp>
    </p:spTree>
    <p:extLst>
      <p:ext uri="{BB962C8B-B14F-4D97-AF65-F5344CB8AC3E}">
        <p14:creationId xmlns:p14="http://schemas.microsoft.com/office/powerpoint/2010/main" val="96266564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94898"/>
            <a:ext cx="10515600" cy="563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3C566-7962-AC49-945C-E0A2B7670AA1}" type="datetimeFigureOut">
              <a:rPr lang="en-US" smtClean="0"/>
              <a:t>5/14/2019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6502B-12B5-5D47-B705-656C4F91E91E}" type="slidenum">
              <a:rPr lang="en-US" smtClean="0"/>
              <a:t>‹#›</a:t>
            </a:fld>
            <a:endParaRPr lang="en-US"/>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75572" y="198396"/>
            <a:ext cx="2889336" cy="749384"/>
          </a:xfrm>
          <a:prstGeom prst="rect">
            <a:avLst/>
          </a:prstGeom>
        </p:spPr>
      </p:pic>
      <p:cxnSp>
        <p:nvCxnSpPr>
          <p:cNvPr id="9" name="Straight Connector 8"/>
          <p:cNvCxnSpPr/>
          <p:nvPr userDrawn="1"/>
        </p:nvCxnSpPr>
        <p:spPr>
          <a:xfrm>
            <a:off x="275572" y="1127167"/>
            <a:ext cx="11078228" cy="0"/>
          </a:xfrm>
          <a:prstGeom prst="line">
            <a:avLst/>
          </a:prstGeom>
          <a:ln w="41275">
            <a:solidFill>
              <a:srgbClr val="360A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4237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rgbClr val="360A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360A6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360A6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360A6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360A6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360A6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2290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14/05/2019</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7495443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txStyles>
    <p:titleStyle>
      <a:lvl1pPr algn="l" defTabSz="914400" rtl="0" eaLnBrk="1" latinLnBrk="0" hangingPunct="1">
        <a:spcBef>
          <a:spcPct val="0"/>
        </a:spcBef>
        <a:buNone/>
        <a:defRPr sz="4000" b="1" kern="1200">
          <a:solidFill>
            <a:srgbClr val="33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bailii.org/uk/cases/UKHL/1995/16.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hyperlink" Target="https://youtu.be/sHf-H-2OMXQ"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16.jpe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lboro.onlinesurveys.ac.uk/sexual-violence-in-higher-education-conference-survey"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zoelodrick.co.uk/services/training/present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7873" y="801793"/>
            <a:ext cx="7456254" cy="5273056"/>
          </a:xfrm>
          <a:prstGeom prst="rect">
            <a:avLst/>
          </a:prstGeom>
        </p:spPr>
      </p:pic>
    </p:spTree>
    <p:extLst>
      <p:ext uri="{BB962C8B-B14F-4D97-AF65-F5344CB8AC3E}">
        <p14:creationId xmlns:p14="http://schemas.microsoft.com/office/powerpoint/2010/main" val="179131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F255-B853-4212-8DF9-2D355B65527F}"/>
              </a:ext>
            </a:extLst>
          </p:cNvPr>
          <p:cNvSpPr>
            <a:spLocks noGrp="1"/>
          </p:cNvSpPr>
          <p:nvPr>
            <p:ph type="title"/>
          </p:nvPr>
        </p:nvSpPr>
        <p:spPr/>
        <p:txBody>
          <a:bodyPr/>
          <a:lstStyle/>
          <a:p>
            <a:r>
              <a:rPr lang="en-GB" dirty="0"/>
              <a:t>University Context</a:t>
            </a:r>
          </a:p>
        </p:txBody>
      </p:sp>
      <p:sp>
        <p:nvSpPr>
          <p:cNvPr id="3" name="Content Placeholder 2">
            <a:extLst>
              <a:ext uri="{FF2B5EF4-FFF2-40B4-BE49-F238E27FC236}">
                <a16:creationId xmlns:a16="http://schemas.microsoft.com/office/drawing/2014/main" id="{4E72BE5C-266D-4D29-B0FF-D3AB94D8A5DB}"/>
              </a:ext>
            </a:extLst>
          </p:cNvPr>
          <p:cNvSpPr>
            <a:spLocks noGrp="1"/>
          </p:cNvSpPr>
          <p:nvPr>
            <p:ph idx="1"/>
          </p:nvPr>
        </p:nvSpPr>
        <p:spPr/>
        <p:txBody>
          <a:bodyPr/>
          <a:lstStyle/>
          <a:p>
            <a:r>
              <a:rPr lang="en-GB" dirty="0"/>
              <a:t>A campus University covering over 400 acres</a:t>
            </a:r>
          </a:p>
          <a:p>
            <a:r>
              <a:rPr lang="en-GB" dirty="0"/>
              <a:t>17 Halls of residence</a:t>
            </a:r>
          </a:p>
          <a:p>
            <a:r>
              <a:rPr lang="en-GB" dirty="0"/>
              <a:t>17,000 students including 13,000 undergraduates </a:t>
            </a:r>
          </a:p>
          <a:p>
            <a:r>
              <a:rPr lang="en-GB" dirty="0"/>
              <a:t>4,000 new students every year</a:t>
            </a:r>
          </a:p>
          <a:p>
            <a:r>
              <a:rPr lang="en-GB" dirty="0"/>
              <a:t>Campus culture</a:t>
            </a:r>
          </a:p>
          <a:p>
            <a:r>
              <a:rPr lang="en-GB" dirty="0"/>
              <a:t>Large Student Union</a:t>
            </a:r>
          </a:p>
        </p:txBody>
      </p:sp>
    </p:spTree>
    <p:extLst>
      <p:ext uri="{BB962C8B-B14F-4D97-AF65-F5344CB8AC3E}">
        <p14:creationId xmlns:p14="http://schemas.microsoft.com/office/powerpoint/2010/main" val="342958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02B1-7ED8-47F6-AC4F-97597CC2F705}"/>
              </a:ext>
            </a:extLst>
          </p:cNvPr>
          <p:cNvSpPr>
            <a:spLocks noGrp="1"/>
          </p:cNvSpPr>
          <p:nvPr>
            <p:ph type="title"/>
          </p:nvPr>
        </p:nvSpPr>
        <p:spPr/>
        <p:txBody>
          <a:bodyPr>
            <a:normAutofit fontScale="90000"/>
          </a:bodyPr>
          <a:lstStyle/>
          <a:p>
            <a:r>
              <a:rPr lang="en-GB" dirty="0"/>
              <a:t>Reported SV at Loughborough University in 2017 </a:t>
            </a:r>
          </a:p>
        </p:txBody>
      </p:sp>
      <p:sp>
        <p:nvSpPr>
          <p:cNvPr id="3" name="Content Placeholder 2">
            <a:extLst>
              <a:ext uri="{FF2B5EF4-FFF2-40B4-BE49-F238E27FC236}">
                <a16:creationId xmlns:a16="http://schemas.microsoft.com/office/drawing/2014/main" id="{EFDAE07C-8676-4C4F-8BAA-DCA38A2AED61}"/>
              </a:ext>
            </a:extLst>
          </p:cNvPr>
          <p:cNvSpPr>
            <a:spLocks noGrp="1"/>
          </p:cNvSpPr>
          <p:nvPr>
            <p:ph idx="1"/>
          </p:nvPr>
        </p:nvSpPr>
        <p:spPr/>
        <p:txBody>
          <a:bodyPr/>
          <a:lstStyle/>
          <a:p>
            <a:r>
              <a:rPr lang="en-GB" dirty="0"/>
              <a:t>2 reports of rape, 7 reports of sexual assault, 4 reports of sexual harassment.</a:t>
            </a:r>
          </a:p>
          <a:p>
            <a:r>
              <a:rPr lang="en-GB" dirty="0"/>
              <a:t>Out of 13 cases, 6 moved forward to Police investigation and 11 moved forward to University investigation</a:t>
            </a:r>
          </a:p>
        </p:txBody>
      </p:sp>
    </p:spTree>
    <p:extLst>
      <p:ext uri="{BB962C8B-B14F-4D97-AF65-F5344CB8AC3E}">
        <p14:creationId xmlns:p14="http://schemas.microsoft.com/office/powerpoint/2010/main" val="142275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02B1-7ED8-47F6-AC4F-97597CC2F705}"/>
              </a:ext>
            </a:extLst>
          </p:cNvPr>
          <p:cNvSpPr>
            <a:spLocks noGrp="1"/>
          </p:cNvSpPr>
          <p:nvPr>
            <p:ph type="title"/>
          </p:nvPr>
        </p:nvSpPr>
        <p:spPr/>
        <p:txBody>
          <a:bodyPr>
            <a:normAutofit fontScale="90000"/>
          </a:bodyPr>
          <a:lstStyle/>
          <a:p>
            <a:r>
              <a:rPr lang="en-GB" dirty="0"/>
              <a:t>Reported SV at Loughborough University in 2017 </a:t>
            </a:r>
          </a:p>
        </p:txBody>
      </p:sp>
      <p:sp>
        <p:nvSpPr>
          <p:cNvPr id="3" name="Content Placeholder 2">
            <a:extLst>
              <a:ext uri="{FF2B5EF4-FFF2-40B4-BE49-F238E27FC236}">
                <a16:creationId xmlns:a16="http://schemas.microsoft.com/office/drawing/2014/main" id="{EFDAE07C-8676-4C4F-8BAA-DCA38A2AED61}"/>
              </a:ext>
            </a:extLst>
          </p:cNvPr>
          <p:cNvSpPr>
            <a:spLocks noGrp="1"/>
          </p:cNvSpPr>
          <p:nvPr>
            <p:ph idx="1"/>
          </p:nvPr>
        </p:nvSpPr>
        <p:spPr/>
        <p:txBody>
          <a:bodyPr>
            <a:normAutofit lnSpcReduction="10000"/>
          </a:bodyPr>
          <a:lstStyle/>
          <a:p>
            <a:r>
              <a:rPr lang="en-GB" dirty="0"/>
              <a:t>Ongoing – 1 (police investigation)</a:t>
            </a:r>
          </a:p>
          <a:p>
            <a:r>
              <a:rPr lang="en-GB" dirty="0"/>
              <a:t>Alleged offender not identified - 1</a:t>
            </a:r>
          </a:p>
          <a:p>
            <a:r>
              <a:rPr lang="en-GB" dirty="0"/>
              <a:t>Alleged offender left University - 2</a:t>
            </a:r>
          </a:p>
          <a:p>
            <a:r>
              <a:rPr lang="en-GB" dirty="0"/>
              <a:t>Victim requested no action – 1</a:t>
            </a:r>
          </a:p>
          <a:p>
            <a:r>
              <a:rPr lang="en-GB" dirty="0"/>
              <a:t>Incident not as reported – 1</a:t>
            </a:r>
          </a:p>
          <a:p>
            <a:r>
              <a:rPr lang="en-GB" dirty="0"/>
              <a:t>Not proved – 2</a:t>
            </a:r>
          </a:p>
          <a:p>
            <a:r>
              <a:rPr lang="en-GB" dirty="0"/>
              <a:t>‘Pastoral discussion’ – 3</a:t>
            </a:r>
          </a:p>
          <a:p>
            <a:r>
              <a:rPr lang="en-GB" dirty="0"/>
              <a:t>Proved, with action - 2 </a:t>
            </a:r>
          </a:p>
        </p:txBody>
      </p:sp>
    </p:spTree>
    <p:extLst>
      <p:ext uri="{BB962C8B-B14F-4D97-AF65-F5344CB8AC3E}">
        <p14:creationId xmlns:p14="http://schemas.microsoft.com/office/powerpoint/2010/main" val="166833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Serious Sexual Assault </a:t>
            </a:r>
            <a:br>
              <a:rPr lang="en-GB" dirty="0"/>
            </a:br>
            <a:r>
              <a:rPr lang="en-GB" dirty="0"/>
              <a:t>October 2016</a:t>
            </a:r>
          </a:p>
        </p:txBody>
      </p:sp>
      <p:sp>
        <p:nvSpPr>
          <p:cNvPr id="3" name="Subtitle 2"/>
          <p:cNvSpPr>
            <a:spLocks noGrp="1"/>
          </p:cNvSpPr>
          <p:nvPr>
            <p:ph type="subTitle" idx="1"/>
          </p:nvPr>
        </p:nvSpPr>
        <p:spPr/>
        <p:txBody>
          <a:bodyPr/>
          <a:lstStyle/>
          <a:p>
            <a:r>
              <a:rPr lang="en-GB" dirty="0"/>
              <a:t>Lessons Learnt</a:t>
            </a:r>
          </a:p>
        </p:txBody>
      </p:sp>
    </p:spTree>
    <p:extLst>
      <p:ext uri="{BB962C8B-B14F-4D97-AF65-F5344CB8AC3E}">
        <p14:creationId xmlns:p14="http://schemas.microsoft.com/office/powerpoint/2010/main" val="259958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Complaint</a:t>
            </a:r>
          </a:p>
        </p:txBody>
      </p:sp>
      <p:sp>
        <p:nvSpPr>
          <p:cNvPr id="3" name="Content Placeholder 2"/>
          <p:cNvSpPr>
            <a:spLocks noGrp="1"/>
          </p:cNvSpPr>
          <p:nvPr>
            <p:ph idx="1"/>
          </p:nvPr>
        </p:nvSpPr>
        <p:spPr/>
        <p:txBody>
          <a:bodyPr>
            <a:normAutofit/>
          </a:bodyPr>
          <a:lstStyle/>
          <a:p>
            <a:r>
              <a:rPr lang="en-GB" sz="2800" dirty="0"/>
              <a:t>Student 1 – Dancing and touching followed by serious sexual assault in her room</a:t>
            </a:r>
          </a:p>
          <a:p>
            <a:r>
              <a:rPr lang="en-GB" sz="2800" dirty="0"/>
              <a:t>Student 2 – Dancing and touching and possessive behaviour</a:t>
            </a:r>
          </a:p>
          <a:p>
            <a:r>
              <a:rPr lang="en-GB" sz="2800" dirty="0"/>
              <a:t>Student 3 – Dancing and touching and angry/possessive behaviour, followed by pursuit back to her room</a:t>
            </a:r>
          </a:p>
          <a:p>
            <a:r>
              <a:rPr lang="en-GB" sz="2800" dirty="0"/>
              <a:t>Student 4 – ‘Coming on’ – see Student 3</a:t>
            </a:r>
          </a:p>
        </p:txBody>
      </p:sp>
    </p:spTree>
    <p:extLst>
      <p:ext uri="{BB962C8B-B14F-4D97-AF65-F5344CB8AC3E}">
        <p14:creationId xmlns:p14="http://schemas.microsoft.com/office/powerpoint/2010/main" val="189566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and context</a:t>
            </a:r>
          </a:p>
        </p:txBody>
      </p:sp>
      <p:sp>
        <p:nvSpPr>
          <p:cNvPr id="3" name="Content Placeholder 2"/>
          <p:cNvSpPr>
            <a:spLocks noGrp="1"/>
          </p:cNvSpPr>
          <p:nvPr>
            <p:ph idx="1"/>
          </p:nvPr>
        </p:nvSpPr>
        <p:spPr>
          <a:xfrm>
            <a:off x="1981200" y="1268761"/>
            <a:ext cx="8229600" cy="4857403"/>
          </a:xfrm>
        </p:spPr>
        <p:txBody>
          <a:bodyPr>
            <a:noAutofit/>
          </a:bodyPr>
          <a:lstStyle/>
          <a:p>
            <a:r>
              <a:rPr lang="en-GB" sz="2400" dirty="0"/>
              <a:t>Zellick (1994):</a:t>
            </a:r>
          </a:p>
          <a:p>
            <a:pPr lvl="1"/>
            <a:r>
              <a:rPr lang="en-GB" sz="2400" dirty="0"/>
              <a:t>For ‘manifestly serious offences’ internal proceedings should be suspended pending criminal outcome (changes to bail act?)</a:t>
            </a:r>
          </a:p>
          <a:p>
            <a:pPr lvl="1"/>
            <a:r>
              <a:rPr lang="en-GB" sz="2400" dirty="0"/>
              <a:t>University should not proceed if no criminal action</a:t>
            </a:r>
          </a:p>
          <a:p>
            <a:pPr marL="514350" indent="-457200"/>
            <a:r>
              <a:rPr lang="en-GB" sz="2400" dirty="0"/>
              <a:t>University Ordinance:</a:t>
            </a:r>
          </a:p>
          <a:p>
            <a:pPr marL="914400" lvl="1" indent="-457200"/>
            <a:r>
              <a:rPr lang="en-GB" sz="2400" dirty="0"/>
              <a:t>‘No action will normally be taken…unless the matter has been reported to the police’</a:t>
            </a:r>
          </a:p>
          <a:p>
            <a:pPr marL="514350" indent="-457200"/>
            <a:r>
              <a:rPr lang="en-GB" sz="2400" dirty="0"/>
              <a:t>University position:</a:t>
            </a:r>
          </a:p>
          <a:p>
            <a:pPr marL="914400" lvl="1" indent="-457200"/>
            <a:r>
              <a:rPr lang="en-GB" sz="2400" dirty="0"/>
              <a:t>Assault = Assault</a:t>
            </a:r>
          </a:p>
          <a:p>
            <a:pPr marL="914400" lvl="1" indent="-457200"/>
            <a:r>
              <a:rPr lang="en-GB" sz="2400" dirty="0"/>
              <a:t>Theft = Theft</a:t>
            </a:r>
          </a:p>
          <a:p>
            <a:pPr marL="914400" lvl="1" indent="-457200"/>
            <a:r>
              <a:rPr lang="en-GB" sz="2400" dirty="0"/>
              <a:t>Rape/Sexual Offences = ‘Causing distress’</a:t>
            </a:r>
          </a:p>
        </p:txBody>
      </p:sp>
    </p:spTree>
    <p:extLst>
      <p:ext uri="{BB962C8B-B14F-4D97-AF65-F5344CB8AC3E}">
        <p14:creationId xmlns:p14="http://schemas.microsoft.com/office/powerpoint/2010/main" val="224072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during investigation</a:t>
            </a:r>
          </a:p>
        </p:txBody>
      </p:sp>
      <p:sp>
        <p:nvSpPr>
          <p:cNvPr id="3" name="Content Placeholder 2"/>
          <p:cNvSpPr>
            <a:spLocks noGrp="1"/>
          </p:cNvSpPr>
          <p:nvPr>
            <p:ph idx="1"/>
          </p:nvPr>
        </p:nvSpPr>
        <p:spPr/>
        <p:txBody>
          <a:bodyPr>
            <a:normAutofit/>
          </a:bodyPr>
          <a:lstStyle/>
          <a:p>
            <a:r>
              <a:rPr lang="en-GB" sz="2400" dirty="0"/>
              <a:t>Victim/witness interference</a:t>
            </a:r>
          </a:p>
          <a:p>
            <a:pPr lvl="1"/>
            <a:r>
              <a:rPr lang="en-GB" sz="2400" dirty="0"/>
              <a:t>Stroking/’you are the one’</a:t>
            </a:r>
          </a:p>
          <a:p>
            <a:r>
              <a:rPr lang="en-GB" sz="2400" dirty="0"/>
              <a:t>Evidential issues</a:t>
            </a:r>
          </a:p>
          <a:p>
            <a:pPr lvl="1"/>
            <a:r>
              <a:rPr lang="en-GB" sz="2400" dirty="0"/>
              <a:t>Student Union CCTV</a:t>
            </a:r>
          </a:p>
          <a:p>
            <a:pPr lvl="1"/>
            <a:r>
              <a:rPr lang="en-GB" sz="2400" dirty="0"/>
              <a:t>Drunkenness</a:t>
            </a:r>
          </a:p>
          <a:p>
            <a:r>
              <a:rPr lang="en-GB" sz="2400" dirty="0"/>
              <a:t>Parental (&amp; ultimately legal) involvement</a:t>
            </a:r>
          </a:p>
          <a:p>
            <a:pPr lvl="1"/>
            <a:r>
              <a:rPr lang="en-GB" sz="2400" dirty="0"/>
              <a:t>Suspect</a:t>
            </a:r>
          </a:p>
          <a:p>
            <a:pPr lvl="1"/>
            <a:r>
              <a:rPr lang="en-GB" sz="2400" dirty="0"/>
              <a:t>Victim (University attitude &amp; impact on evidence)</a:t>
            </a:r>
          </a:p>
        </p:txBody>
      </p:sp>
    </p:spTree>
    <p:extLst>
      <p:ext uri="{BB962C8B-B14F-4D97-AF65-F5344CB8AC3E}">
        <p14:creationId xmlns:p14="http://schemas.microsoft.com/office/powerpoint/2010/main" val="92735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Guilty </a:t>
            </a:r>
          </a:p>
        </p:txBody>
      </p:sp>
      <p:sp>
        <p:nvSpPr>
          <p:cNvPr id="3" name="Content Placeholder 2"/>
          <p:cNvSpPr>
            <a:spLocks noGrp="1"/>
          </p:cNvSpPr>
          <p:nvPr>
            <p:ph idx="1"/>
          </p:nvPr>
        </p:nvSpPr>
        <p:spPr/>
        <p:txBody>
          <a:bodyPr>
            <a:normAutofit/>
          </a:bodyPr>
          <a:lstStyle/>
          <a:p>
            <a:r>
              <a:rPr lang="en-GB" sz="2400" dirty="0"/>
              <a:t>Defence represented by a Barrister</a:t>
            </a:r>
          </a:p>
          <a:p>
            <a:r>
              <a:rPr lang="en-GB" sz="2400" dirty="0"/>
              <a:t>Panel:</a:t>
            </a:r>
          </a:p>
          <a:p>
            <a:pPr lvl="1"/>
            <a:r>
              <a:rPr lang="en-GB" sz="2000" dirty="0"/>
              <a:t>Training (questions)</a:t>
            </a:r>
          </a:p>
          <a:p>
            <a:pPr lvl="1"/>
            <a:r>
              <a:rPr lang="en-GB" sz="2000" dirty="0"/>
              <a:t>Understanding of ‘Balance of Probability’</a:t>
            </a:r>
          </a:p>
          <a:p>
            <a:pPr lvl="1"/>
            <a:r>
              <a:rPr lang="en-GB" sz="2000" dirty="0"/>
              <a:t>Preparedness to come to an adverse finding </a:t>
            </a:r>
          </a:p>
        </p:txBody>
      </p:sp>
    </p:spTree>
    <p:extLst>
      <p:ext uri="{BB962C8B-B14F-4D97-AF65-F5344CB8AC3E}">
        <p14:creationId xmlns:p14="http://schemas.microsoft.com/office/powerpoint/2010/main" val="277593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693E-2AB4-48CC-AAF9-24FA90008C05}"/>
              </a:ext>
            </a:extLst>
          </p:cNvPr>
          <p:cNvSpPr>
            <a:spLocks noGrp="1"/>
          </p:cNvSpPr>
          <p:nvPr>
            <p:ph type="title"/>
          </p:nvPr>
        </p:nvSpPr>
        <p:spPr/>
        <p:txBody>
          <a:bodyPr/>
          <a:lstStyle/>
          <a:p>
            <a:r>
              <a:rPr lang="en-GB" dirty="0"/>
              <a:t>Balance of probability</a:t>
            </a:r>
          </a:p>
        </p:txBody>
      </p:sp>
      <p:sp>
        <p:nvSpPr>
          <p:cNvPr id="3" name="Content Placeholder 2">
            <a:extLst>
              <a:ext uri="{FF2B5EF4-FFF2-40B4-BE49-F238E27FC236}">
                <a16:creationId xmlns:a16="http://schemas.microsoft.com/office/drawing/2014/main" id="{23AC65A9-C9F1-4272-968D-72FFD97C12A4}"/>
              </a:ext>
            </a:extLst>
          </p:cNvPr>
          <p:cNvSpPr>
            <a:spLocks noGrp="1"/>
          </p:cNvSpPr>
          <p:nvPr>
            <p:ph idx="1"/>
          </p:nvPr>
        </p:nvSpPr>
        <p:spPr/>
        <p:txBody>
          <a:bodyPr>
            <a:normAutofit fontScale="62500" lnSpcReduction="20000"/>
          </a:bodyPr>
          <a:lstStyle/>
          <a:p>
            <a:pPr marL="0" indent="0">
              <a:buNone/>
            </a:pPr>
            <a:r>
              <a:rPr lang="en-GB" sz="2900" b="1" dirty="0"/>
              <a:t>Criminal cases - proof beyond a reasonable doubt:</a:t>
            </a:r>
          </a:p>
          <a:p>
            <a:pPr marL="0" indent="0">
              <a:buNone/>
            </a:pPr>
            <a:endParaRPr lang="en-GB" sz="2900" dirty="0"/>
          </a:p>
          <a:p>
            <a:r>
              <a:rPr lang="en-GB" sz="2900" dirty="0"/>
              <a:t>Juries in criminal courts in England "must be sure that the defendant is guilty”.</a:t>
            </a:r>
          </a:p>
          <a:p>
            <a:r>
              <a:rPr lang="en-GB" sz="2900" dirty="0"/>
              <a:t>90%, 95%, 99%?</a:t>
            </a:r>
          </a:p>
          <a:p>
            <a:pPr marL="0" indent="0">
              <a:buNone/>
            </a:pPr>
            <a:endParaRPr lang="en-GB" sz="2900" b="1" dirty="0"/>
          </a:p>
          <a:p>
            <a:pPr marL="0" indent="0">
              <a:buNone/>
            </a:pPr>
            <a:r>
              <a:rPr lang="en-GB" sz="2900" b="1" dirty="0"/>
              <a:t>Civil cases, including University discipline - the balance of probability:</a:t>
            </a:r>
            <a:endParaRPr lang="en-GB" sz="2900" dirty="0"/>
          </a:p>
          <a:p>
            <a:endParaRPr lang="en-GB" sz="2900" dirty="0"/>
          </a:p>
          <a:p>
            <a:r>
              <a:rPr lang="en-GB" sz="2900" dirty="0"/>
              <a:t>Often referred to in judgments as "more likely than not".</a:t>
            </a:r>
          </a:p>
          <a:p>
            <a:r>
              <a:rPr lang="en-GB" sz="2900" dirty="0"/>
              <a:t>The relative seriousness of the matter does not create a ‘heightened standard’ – so the decision maker does not need to be ‘more sure’ in more serious cases:</a:t>
            </a:r>
          </a:p>
          <a:p>
            <a:r>
              <a:rPr lang="en-GB" sz="2900" i="1" dirty="0">
                <a:hlinkClick r:id="rId3"/>
              </a:rPr>
              <a:t>In re H (Minors) [1996] AC 563 at 586</a:t>
            </a:r>
            <a:r>
              <a:rPr lang="en-GB" sz="2900" dirty="0"/>
              <a:t>), Lord Nicholls explained:</a:t>
            </a:r>
          </a:p>
          <a:p>
            <a:pPr marL="800100" lvl="2" indent="0">
              <a:buNone/>
            </a:pPr>
            <a:endParaRPr lang="en-GB" sz="2900" dirty="0"/>
          </a:p>
          <a:p>
            <a:pPr marL="800100" lvl="2" indent="0">
              <a:buNone/>
            </a:pPr>
            <a:r>
              <a:rPr lang="en-GB" sz="2900" dirty="0"/>
              <a:t>The balance of probability standard means that a court is satisfied an event occurred if the court considers that, on the evidence, the occurrence of the event was more likely than not. </a:t>
            </a:r>
          </a:p>
          <a:p>
            <a:endParaRPr lang="en-GB" sz="2900" dirty="0"/>
          </a:p>
          <a:p>
            <a:r>
              <a:rPr lang="en-GB" sz="2900" dirty="0"/>
              <a:t>51%?</a:t>
            </a:r>
          </a:p>
          <a:p>
            <a:endParaRPr lang="en-GB" dirty="0"/>
          </a:p>
        </p:txBody>
      </p:sp>
    </p:spTree>
    <p:extLst>
      <p:ext uri="{BB962C8B-B14F-4D97-AF65-F5344CB8AC3E}">
        <p14:creationId xmlns:p14="http://schemas.microsoft.com/office/powerpoint/2010/main" val="118580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noAutofit/>
          </a:bodyPr>
          <a:lstStyle/>
          <a:p>
            <a:r>
              <a:rPr lang="en-GB" sz="2400" dirty="0"/>
              <a:t>Legal support</a:t>
            </a:r>
          </a:p>
          <a:p>
            <a:r>
              <a:rPr lang="en-GB" sz="2400" dirty="0"/>
              <a:t>Changes to ordinance:</a:t>
            </a:r>
          </a:p>
          <a:p>
            <a:pPr lvl="1"/>
            <a:r>
              <a:rPr lang="en-GB" sz="2400" dirty="0"/>
              <a:t>Alignment to Sexual Assault and Sexual Violence Policy</a:t>
            </a:r>
          </a:p>
          <a:p>
            <a:pPr lvl="1"/>
            <a:r>
              <a:rPr lang="en-GB" sz="2400" dirty="0"/>
              <a:t>Removal of requirement for police involvement</a:t>
            </a:r>
          </a:p>
          <a:p>
            <a:pPr lvl="1"/>
            <a:r>
              <a:rPr lang="en-GB" sz="2400" dirty="0"/>
              <a:t>Suggested tariff</a:t>
            </a:r>
          </a:p>
          <a:p>
            <a:r>
              <a:rPr lang="en-GB" sz="2400" dirty="0"/>
              <a:t>Investigative support</a:t>
            </a:r>
          </a:p>
          <a:p>
            <a:r>
              <a:rPr lang="en-GB" sz="2400" dirty="0"/>
              <a:t>Training for panel</a:t>
            </a:r>
          </a:p>
          <a:p>
            <a:r>
              <a:rPr lang="en-GB" sz="2400" dirty="0"/>
              <a:t>Fresher Helper training</a:t>
            </a:r>
          </a:p>
          <a:p>
            <a:r>
              <a:rPr lang="en-GB" sz="2400" dirty="0"/>
              <a:t>Staff guidance leaflet and proforma</a:t>
            </a:r>
          </a:p>
        </p:txBody>
      </p:sp>
    </p:spTree>
    <p:extLst>
      <p:ext uri="{BB962C8B-B14F-4D97-AF65-F5344CB8AC3E}">
        <p14:creationId xmlns:p14="http://schemas.microsoft.com/office/powerpoint/2010/main" val="119000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sz="4400" b="1" dirty="0">
                <a:solidFill>
                  <a:schemeClr val="tx1">
                    <a:lumMod val="85000"/>
                    <a:lumOff val="15000"/>
                  </a:schemeClr>
                </a:solidFill>
              </a:rPr>
              <a:t>Housekeeping, welcome and introduction</a:t>
            </a:r>
            <a:br>
              <a:rPr lang="en-US" sz="4400" b="1" dirty="0">
                <a:solidFill>
                  <a:schemeClr val="tx1">
                    <a:lumMod val="85000"/>
                    <a:lumOff val="15000"/>
                  </a:schemeClr>
                </a:solidFill>
              </a:rPr>
            </a:br>
            <a:r>
              <a:rPr lang="en-US" sz="4400" dirty="0">
                <a:solidFill>
                  <a:schemeClr val="tx1">
                    <a:lumMod val="85000"/>
                    <a:lumOff val="15000"/>
                  </a:schemeClr>
                </a:solidFill>
              </a:rPr>
              <a:t>Professor Robert Allison </a:t>
            </a:r>
            <a:br>
              <a:rPr lang="en-US" sz="4400" dirty="0">
                <a:solidFill>
                  <a:schemeClr val="tx1">
                    <a:lumMod val="85000"/>
                    <a:lumOff val="15000"/>
                  </a:schemeClr>
                </a:solidFill>
              </a:rPr>
            </a:br>
            <a:r>
              <a:rPr lang="en-US" sz="4400" dirty="0">
                <a:solidFill>
                  <a:schemeClr val="tx1">
                    <a:lumMod val="85000"/>
                    <a:lumOff val="15000"/>
                  </a:schemeClr>
                </a:solidFill>
              </a:rPr>
              <a:t>Vice-Chancellor and President </a:t>
            </a:r>
            <a:br>
              <a:rPr lang="en-US" sz="4400" dirty="0">
                <a:solidFill>
                  <a:schemeClr val="tx1">
                    <a:lumMod val="85000"/>
                    <a:lumOff val="15000"/>
                  </a:schemeClr>
                </a:solidFill>
              </a:rPr>
            </a:br>
            <a:r>
              <a:rPr lang="en-US" sz="4400" i="1" dirty="0">
                <a:solidFill>
                  <a:schemeClr val="tx1">
                    <a:lumMod val="85000"/>
                    <a:lumOff val="15000"/>
                  </a:schemeClr>
                </a:solidFill>
              </a:rPr>
              <a:t>Loughborough University</a:t>
            </a:r>
            <a:br>
              <a:rPr lang="en-US" sz="4400" dirty="0">
                <a:solidFill>
                  <a:schemeClr val="tx1">
                    <a:lumMod val="85000"/>
                    <a:lumOff val="15000"/>
                  </a:schemeClr>
                </a:solidFill>
              </a:rPr>
            </a:br>
            <a:endParaRPr lang="en-US" sz="4400" dirty="0">
              <a:solidFill>
                <a:schemeClr val="tx1">
                  <a:lumMod val="85000"/>
                  <a:lumOff val="15000"/>
                </a:schemeClr>
              </a:solidFill>
            </a:endParaRPr>
          </a:p>
        </p:txBody>
      </p:sp>
    </p:spTree>
    <p:extLst>
      <p:ext uri="{BB962C8B-B14F-4D97-AF65-F5344CB8AC3E}">
        <p14:creationId xmlns:p14="http://schemas.microsoft.com/office/powerpoint/2010/main" val="108078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DBA0-0AB4-4310-9947-62587AA54DC4}"/>
              </a:ext>
            </a:extLst>
          </p:cNvPr>
          <p:cNvSpPr>
            <a:spLocks noGrp="1"/>
          </p:cNvSpPr>
          <p:nvPr>
            <p:ph type="title"/>
          </p:nvPr>
        </p:nvSpPr>
        <p:spPr>
          <a:xfrm>
            <a:off x="2135560" y="377824"/>
            <a:ext cx="8229600" cy="1143000"/>
          </a:xfrm>
        </p:spPr>
        <p:txBody>
          <a:bodyPr>
            <a:normAutofit fontScale="90000"/>
          </a:bodyPr>
          <a:lstStyle/>
          <a:p>
            <a:br>
              <a:rPr lang="en-GB" sz="3600" dirty="0"/>
            </a:br>
            <a:r>
              <a:rPr lang="en-GB" sz="3600" dirty="0"/>
              <a:t>What to do if a student discloses an incident of sexual violence:</a:t>
            </a:r>
            <a:br>
              <a:rPr lang="en-GB" dirty="0"/>
            </a:br>
            <a:endParaRPr lang="en-GB" dirty="0"/>
          </a:p>
        </p:txBody>
      </p:sp>
      <p:sp>
        <p:nvSpPr>
          <p:cNvPr id="4" name="Footer Placeholder 3">
            <a:extLst>
              <a:ext uri="{FF2B5EF4-FFF2-40B4-BE49-F238E27FC236}">
                <a16:creationId xmlns:a16="http://schemas.microsoft.com/office/drawing/2014/main" id="{43A0D864-4406-45B8-A19D-C2A94C2A47D2}"/>
              </a:ext>
            </a:extLst>
          </p:cNvPr>
          <p:cNvSpPr>
            <a:spLocks noGrp="1"/>
          </p:cNvSpPr>
          <p:nvPr>
            <p:ph type="ftr" sz="quarter" idx="11"/>
          </p:nvPr>
        </p:nvSpPr>
        <p:spPr/>
        <p:txBody>
          <a:bodyPr/>
          <a:lstStyle/>
          <a:p>
            <a:endParaRPr lang="en-GB" dirty="0">
              <a:solidFill>
                <a:prstClr val="white">
                  <a:tint val="75000"/>
                </a:prstClr>
              </a:solidFill>
              <a:latin typeface="Arial"/>
            </a:endParaRPr>
          </a:p>
        </p:txBody>
      </p:sp>
      <p:pic>
        <p:nvPicPr>
          <p:cNvPr id="5" name="Content Placeholder 4">
            <a:extLst>
              <a:ext uri="{FF2B5EF4-FFF2-40B4-BE49-F238E27FC236}">
                <a16:creationId xmlns:a16="http://schemas.microsoft.com/office/drawing/2014/main" id="{09C0265A-11FD-4C3D-A1CB-D248B68D8BC6}"/>
              </a:ext>
            </a:extLst>
          </p:cNvPr>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567609" y="1624013"/>
            <a:ext cx="3081695" cy="452596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E1124F-A555-4BB6-930E-B575DEF91BD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35625" y="1624012"/>
            <a:ext cx="3016350"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26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4621-9F90-434C-88B6-F6240DA2D999}"/>
              </a:ext>
            </a:extLst>
          </p:cNvPr>
          <p:cNvSpPr>
            <a:spLocks noGrp="1"/>
          </p:cNvSpPr>
          <p:nvPr>
            <p:ph type="ctrTitle"/>
          </p:nvPr>
        </p:nvSpPr>
        <p:spPr/>
        <p:txBody>
          <a:bodyPr/>
          <a:lstStyle/>
          <a:p>
            <a:r>
              <a:rPr lang="en-GB" dirty="0"/>
              <a:t>Sexual Violence in Higher Education</a:t>
            </a:r>
          </a:p>
        </p:txBody>
      </p:sp>
      <p:sp>
        <p:nvSpPr>
          <p:cNvPr id="3" name="Subtitle 2">
            <a:extLst>
              <a:ext uri="{FF2B5EF4-FFF2-40B4-BE49-F238E27FC236}">
                <a16:creationId xmlns:a16="http://schemas.microsoft.com/office/drawing/2014/main" id="{9D46789B-658C-4068-981B-14D1B98EBC5F}"/>
              </a:ext>
            </a:extLst>
          </p:cNvPr>
          <p:cNvSpPr>
            <a:spLocks noGrp="1"/>
          </p:cNvSpPr>
          <p:nvPr>
            <p:ph type="subTitle" idx="1"/>
          </p:nvPr>
        </p:nvSpPr>
        <p:spPr/>
        <p:txBody>
          <a:bodyPr>
            <a:normAutofit fontScale="85000" lnSpcReduction="20000"/>
          </a:bodyPr>
          <a:lstStyle/>
          <a:p>
            <a:r>
              <a:rPr lang="en-GB" i="1" dirty="0"/>
              <a:t>University Policy and Procedure</a:t>
            </a:r>
          </a:p>
          <a:p>
            <a:r>
              <a:rPr lang="en-GB" i="1" dirty="0"/>
              <a:t>Geoff Feavyour</a:t>
            </a:r>
          </a:p>
          <a:p>
            <a:r>
              <a:rPr lang="en-GB" i="1" dirty="0"/>
              <a:t>Security Manager</a:t>
            </a:r>
          </a:p>
          <a:p>
            <a:r>
              <a:rPr lang="en-GB" i="1" dirty="0"/>
              <a:t>Loughborough University</a:t>
            </a:r>
            <a:endParaRPr lang="en-GB" dirty="0"/>
          </a:p>
        </p:txBody>
      </p:sp>
    </p:spTree>
    <p:extLst>
      <p:ext uri="{BB962C8B-B14F-4D97-AF65-F5344CB8AC3E}">
        <p14:creationId xmlns:p14="http://schemas.microsoft.com/office/powerpoint/2010/main" val="337723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33">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35">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37">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39">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1">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43">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45">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sz="3800" b="1">
                <a:solidFill>
                  <a:schemeClr val="tx1">
                    <a:lumMod val="85000"/>
                    <a:lumOff val="15000"/>
                  </a:schemeClr>
                </a:solidFill>
              </a:rPr>
              <a:t>Responding to Disclosures of Sexual Violence in Higher Education</a:t>
            </a:r>
            <a:br>
              <a:rPr lang="en-US" sz="3800" b="1">
                <a:solidFill>
                  <a:schemeClr val="tx1">
                    <a:lumMod val="85000"/>
                    <a:lumOff val="15000"/>
                  </a:schemeClr>
                </a:solidFill>
              </a:rPr>
            </a:br>
            <a:r>
              <a:rPr lang="en-US" sz="3800">
                <a:solidFill>
                  <a:schemeClr val="tx1">
                    <a:lumMod val="85000"/>
                    <a:lumOff val="15000"/>
                  </a:schemeClr>
                </a:solidFill>
              </a:rPr>
              <a:t>Lisa Brooks-Lewis</a:t>
            </a:r>
            <a:br>
              <a:rPr lang="en-US" sz="3800">
                <a:solidFill>
                  <a:schemeClr val="tx1">
                    <a:lumMod val="85000"/>
                    <a:lumOff val="15000"/>
                  </a:schemeClr>
                </a:solidFill>
              </a:rPr>
            </a:br>
            <a:r>
              <a:rPr lang="en-US" sz="3800" i="1">
                <a:solidFill>
                  <a:schemeClr val="tx1">
                    <a:lumMod val="85000"/>
                    <a:lumOff val="15000"/>
                  </a:schemeClr>
                </a:solidFill>
              </a:rPr>
              <a:t>Mental Health Support Team Manager, Loughborough University</a:t>
            </a:r>
            <a:br>
              <a:rPr lang="en-US" sz="3800">
                <a:solidFill>
                  <a:schemeClr val="tx1">
                    <a:lumMod val="85000"/>
                    <a:lumOff val="15000"/>
                  </a:schemeClr>
                </a:solidFill>
              </a:rPr>
            </a:br>
            <a:endParaRPr lang="en-US" sz="3800">
              <a:solidFill>
                <a:schemeClr val="tx1">
                  <a:lumMod val="85000"/>
                  <a:lumOff val="15000"/>
                </a:schemeClr>
              </a:solidFill>
            </a:endParaRPr>
          </a:p>
        </p:txBody>
      </p:sp>
    </p:spTree>
    <p:extLst>
      <p:ext uri="{BB962C8B-B14F-4D97-AF65-F5344CB8AC3E}">
        <p14:creationId xmlns:p14="http://schemas.microsoft.com/office/powerpoint/2010/main" val="235810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Responding to Disclosures of </a:t>
            </a:r>
            <a:br>
              <a:rPr lang="en-US" sz="4800" b="1" dirty="0"/>
            </a:br>
            <a:r>
              <a:rPr lang="en-US" sz="4800" b="1" dirty="0"/>
              <a:t>Sexual Violence in Higher Education </a:t>
            </a:r>
            <a:endParaRPr lang="en-US" sz="5400" dirty="0"/>
          </a:p>
        </p:txBody>
      </p:sp>
      <p:sp>
        <p:nvSpPr>
          <p:cNvPr id="3" name="Subtitle 2"/>
          <p:cNvSpPr>
            <a:spLocks noGrp="1"/>
          </p:cNvSpPr>
          <p:nvPr>
            <p:ph type="subTitle" idx="1"/>
          </p:nvPr>
        </p:nvSpPr>
        <p:spPr>
          <a:xfrm>
            <a:off x="1524000" y="3945466"/>
            <a:ext cx="9144000" cy="1312333"/>
          </a:xfrm>
        </p:spPr>
        <p:txBody>
          <a:bodyPr/>
          <a:lstStyle/>
          <a:p>
            <a:r>
              <a:rPr lang="en-US" dirty="0"/>
              <a:t>Lisa Brooks-Lewis</a:t>
            </a:r>
          </a:p>
        </p:txBody>
      </p:sp>
    </p:spTree>
    <p:extLst>
      <p:ext uri="{BB962C8B-B14F-4D97-AF65-F5344CB8AC3E}">
        <p14:creationId xmlns:p14="http://schemas.microsoft.com/office/powerpoint/2010/main" val="54719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role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92103" y="2011892"/>
            <a:ext cx="6607793" cy="4351338"/>
          </a:xfrm>
        </p:spPr>
      </p:pic>
    </p:spTree>
    <p:extLst>
      <p:ext uri="{BB962C8B-B14F-4D97-AF65-F5344CB8AC3E}">
        <p14:creationId xmlns:p14="http://schemas.microsoft.com/office/powerpoint/2010/main" val="173980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51334" y="3432256"/>
            <a:ext cx="2387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60A65"/>
                </a:solidFill>
                <a:effectLst/>
                <a:uLnTx/>
                <a:uFillTx/>
                <a:latin typeface="Calibri" panose="020F0502020204030204"/>
                <a:ea typeface="+mn-ea"/>
                <a:cs typeface="+mn-cs"/>
              </a:rPr>
              <a:t>Make notes of the account</a:t>
            </a:r>
          </a:p>
        </p:txBody>
      </p:sp>
      <p:sp>
        <p:nvSpPr>
          <p:cNvPr id="7" name="TextBox 6"/>
          <p:cNvSpPr txBox="1"/>
          <p:nvPr/>
        </p:nvSpPr>
        <p:spPr>
          <a:xfrm>
            <a:off x="4902200" y="3364524"/>
            <a:ext cx="2387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60A65"/>
                </a:solidFill>
                <a:effectLst/>
                <a:uLnTx/>
                <a:uFillTx/>
                <a:latin typeface="Calibri" panose="020F0502020204030204"/>
                <a:ea typeface="+mn-ea"/>
                <a:cs typeface="+mn-cs"/>
              </a:rPr>
              <a:t>Discuss options</a:t>
            </a:r>
            <a:endPar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4622800"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8229600"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286933" y="3318932"/>
            <a:ext cx="2387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rPr>
              <a:t>Listen and be supportive</a:t>
            </a:r>
          </a:p>
        </p:txBody>
      </p:sp>
    </p:spTree>
    <p:extLst>
      <p:ext uri="{BB962C8B-B14F-4D97-AF65-F5344CB8AC3E}">
        <p14:creationId xmlns:p14="http://schemas.microsoft.com/office/powerpoint/2010/main" val="49301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6933" y="3318932"/>
            <a:ext cx="2387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rPr>
              <a:t>Listen and be supportive</a:t>
            </a:r>
          </a:p>
        </p:txBody>
      </p:sp>
      <p:sp>
        <p:nvSpPr>
          <p:cNvPr id="8" name="TextBox 7"/>
          <p:cNvSpPr txBox="1"/>
          <p:nvPr/>
        </p:nvSpPr>
        <p:spPr>
          <a:xfrm>
            <a:off x="8551334" y="3432256"/>
            <a:ext cx="2387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60A65"/>
                </a:solidFill>
                <a:effectLst/>
                <a:uLnTx/>
                <a:uFillTx/>
                <a:latin typeface="Calibri" panose="020F0502020204030204"/>
                <a:ea typeface="+mn-ea"/>
                <a:cs typeface="+mn-cs"/>
              </a:rPr>
              <a:t>Make notes of the account</a:t>
            </a:r>
          </a:p>
        </p:txBody>
      </p:sp>
      <p:sp>
        <p:nvSpPr>
          <p:cNvPr id="7" name="TextBox 6"/>
          <p:cNvSpPr txBox="1"/>
          <p:nvPr/>
        </p:nvSpPr>
        <p:spPr>
          <a:xfrm>
            <a:off x="4902200" y="3364524"/>
            <a:ext cx="2387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60A65"/>
                </a:solidFill>
                <a:effectLst/>
                <a:uLnTx/>
                <a:uFillTx/>
                <a:latin typeface="Calibri" panose="020F0502020204030204"/>
                <a:ea typeface="+mn-ea"/>
                <a:cs typeface="+mn-cs"/>
              </a:rPr>
              <a:t>Discuss options</a:t>
            </a:r>
            <a:endPar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999074"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8229600"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231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6933" y="3318932"/>
            <a:ext cx="2387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rPr>
              <a:t>Listen and be supportive</a:t>
            </a:r>
          </a:p>
        </p:txBody>
      </p:sp>
      <p:sp>
        <p:nvSpPr>
          <p:cNvPr id="8" name="TextBox 7"/>
          <p:cNvSpPr txBox="1"/>
          <p:nvPr/>
        </p:nvSpPr>
        <p:spPr>
          <a:xfrm>
            <a:off x="8551334" y="3432256"/>
            <a:ext cx="2387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60A65"/>
                </a:solidFill>
                <a:effectLst/>
                <a:uLnTx/>
                <a:uFillTx/>
                <a:latin typeface="Calibri" panose="020F0502020204030204"/>
                <a:ea typeface="+mn-ea"/>
                <a:cs typeface="+mn-cs"/>
              </a:rPr>
              <a:t>Make notes of the account</a:t>
            </a:r>
          </a:p>
        </p:txBody>
      </p:sp>
      <p:sp>
        <p:nvSpPr>
          <p:cNvPr id="7" name="TextBox 6"/>
          <p:cNvSpPr txBox="1"/>
          <p:nvPr/>
        </p:nvSpPr>
        <p:spPr>
          <a:xfrm>
            <a:off x="4902200" y="3364524"/>
            <a:ext cx="2387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60A65"/>
                </a:solidFill>
                <a:effectLst/>
                <a:uLnTx/>
                <a:uFillTx/>
                <a:latin typeface="Calibri" panose="020F0502020204030204"/>
                <a:ea typeface="+mn-ea"/>
                <a:cs typeface="+mn-cs"/>
              </a:rPr>
              <a:t>Discuss options</a:t>
            </a:r>
            <a:endParaRPr kumimoji="0" lang="en-US" sz="3200" b="0" i="0" u="none" strike="noStrike" kern="1200" cap="none" spc="0" normalizeH="0" baseline="0" noProof="0" dirty="0">
              <a:ln>
                <a:noFill/>
              </a:ln>
              <a:solidFill>
                <a:srgbClr val="360A65"/>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999072"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605872" y="2810933"/>
            <a:ext cx="2980267" cy="2184400"/>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20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746" y="1405054"/>
            <a:ext cx="11374244" cy="28315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srgbClr val="360A65"/>
                </a:solidFill>
                <a:effectLst/>
                <a:uLnTx/>
                <a:uFillTx/>
                <a:latin typeface="Calibri" panose="020F0502020204030204"/>
                <a:ea typeface="+mn-ea"/>
                <a:cs typeface="+mn-cs"/>
              </a:rPr>
              <a:t>Professional boundaries </a:t>
            </a:r>
            <a:r>
              <a:rPr kumimoji="0" lang="mr-IN" sz="4000" b="0" i="0" u="none" strike="noStrike" kern="1200" cap="none" spc="0" normalizeH="0" baseline="0" noProof="0" dirty="0">
                <a:ln>
                  <a:noFill/>
                </a:ln>
                <a:solidFill>
                  <a:srgbClr val="360A65"/>
                </a:solidFill>
                <a:effectLst/>
                <a:uLnTx/>
                <a:uFillTx/>
                <a:latin typeface="Calibri" panose="020F0502020204030204"/>
                <a:ea typeface="+mn-ea"/>
                <a:cs typeface="Mangal" panose="02040503050203030202" pitchFamily="18" charset="0"/>
              </a:rPr>
              <a:t>–</a:t>
            </a:r>
            <a:r>
              <a:rPr kumimoji="0" lang="en-US" sz="4000" b="0" i="0" u="none" strike="noStrike" kern="1200" cap="none" spc="0" normalizeH="0" baseline="0" noProof="0">
                <a:ln>
                  <a:noFill/>
                </a:ln>
                <a:solidFill>
                  <a:srgbClr val="360A65"/>
                </a:solidFill>
                <a:effectLst/>
                <a:uLnTx/>
                <a:uFillTx/>
                <a:latin typeface="Calibri" panose="020F0502020204030204"/>
                <a:ea typeface="+mn-ea"/>
                <a:cs typeface="+mn-cs"/>
              </a:rPr>
              <a:t> they are </a:t>
            </a:r>
            <a:r>
              <a:rPr kumimoji="0" lang="en-US" sz="4000" b="0" i="0" u="none" strike="noStrike" kern="1200" cap="none" spc="0" normalizeH="0" baseline="0" noProof="0" dirty="0">
                <a:ln>
                  <a:noFill/>
                </a:ln>
                <a:solidFill>
                  <a:srgbClr val="360A65"/>
                </a:solidFill>
                <a:effectLst/>
                <a:uLnTx/>
                <a:uFillTx/>
                <a:latin typeface="Calibri" panose="020F0502020204030204"/>
                <a:ea typeface="+mn-ea"/>
                <a:cs typeface="+mn-cs"/>
              </a:rPr>
              <a:t>to keep both you and the student safe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srgbClr val="360A65"/>
                </a:solidFill>
                <a:effectLst/>
                <a:uLnTx/>
                <a:uFillTx/>
                <a:latin typeface="Calibri" panose="020F0502020204030204"/>
                <a:ea typeface="+mn-ea"/>
                <a:cs typeface="+mn-cs"/>
              </a:rPr>
              <a:t>Organisational responsibilities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4000" b="0" i="0" u="none" strike="noStrike" kern="1200" cap="none" spc="0" normalizeH="0" baseline="0" noProof="0" dirty="0">
              <a:ln>
                <a:noFill/>
              </a:ln>
              <a:solidFill>
                <a:srgbClr val="360A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42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training</a:t>
            </a:r>
            <a:r>
              <a:rPr lang="mr-IN" dirty="0"/>
              <a:t>…</a:t>
            </a:r>
            <a:r>
              <a:rPr lang="en-GB" dirty="0"/>
              <a:t>..</a:t>
            </a:r>
            <a:endParaRPr lang="en-US" dirty="0"/>
          </a:p>
        </p:txBody>
      </p:sp>
      <p:sp>
        <p:nvSpPr>
          <p:cNvPr id="3" name="Content Placeholder 2"/>
          <p:cNvSpPr>
            <a:spLocks noGrp="1"/>
          </p:cNvSpPr>
          <p:nvPr>
            <p:ph sz="half" idx="1"/>
          </p:nvPr>
        </p:nvSpPr>
        <p:spPr/>
        <p:txBody>
          <a:bodyPr>
            <a:normAutofit lnSpcReduction="10000"/>
          </a:bodyPr>
          <a:lstStyle/>
          <a:p>
            <a:r>
              <a:rPr lang="en-US" dirty="0"/>
              <a:t>Responding to disclosures of sexual violence </a:t>
            </a:r>
          </a:p>
          <a:p>
            <a:r>
              <a:rPr lang="en-US" dirty="0"/>
              <a:t>21</a:t>
            </a:r>
            <a:r>
              <a:rPr lang="en-US" baseline="30000" dirty="0"/>
              <a:t>st</a:t>
            </a:r>
            <a:r>
              <a:rPr lang="en-US" dirty="0"/>
              <a:t> May</a:t>
            </a:r>
          </a:p>
          <a:p>
            <a:r>
              <a:rPr lang="en-US" dirty="0"/>
              <a:t>19</a:t>
            </a:r>
            <a:r>
              <a:rPr lang="en-US" baseline="30000" dirty="0"/>
              <a:t>th</a:t>
            </a:r>
            <a:r>
              <a:rPr lang="en-US" dirty="0"/>
              <a:t> June </a:t>
            </a:r>
          </a:p>
          <a:p>
            <a:r>
              <a:rPr lang="en-US" dirty="0"/>
              <a:t>25</a:t>
            </a:r>
            <a:r>
              <a:rPr lang="en-US" baseline="30000" dirty="0"/>
              <a:t>th</a:t>
            </a:r>
            <a:r>
              <a:rPr lang="en-US" dirty="0"/>
              <a:t> September </a:t>
            </a:r>
          </a:p>
          <a:p>
            <a:endParaRPr lang="en-US" dirty="0"/>
          </a:p>
          <a:p>
            <a:endParaRPr lang="en-US" dirty="0"/>
          </a:p>
          <a:p>
            <a:endParaRPr lang="en-US" dirty="0"/>
          </a:p>
          <a:p>
            <a:r>
              <a:rPr lang="en-US" dirty="0" err="1"/>
              <a:t>lldbltraining@gmail.com</a:t>
            </a:r>
            <a:endParaRPr lang="en-US" dirty="0"/>
          </a:p>
        </p:txBody>
      </p:sp>
      <p:sp>
        <p:nvSpPr>
          <p:cNvPr id="4" name="Content Placeholder 3"/>
          <p:cNvSpPr>
            <a:spLocks noGrp="1"/>
          </p:cNvSpPr>
          <p:nvPr>
            <p:ph sz="half" idx="2"/>
          </p:nvPr>
        </p:nvSpPr>
        <p:spPr/>
        <p:txBody>
          <a:bodyPr>
            <a:normAutofit lnSpcReduction="10000"/>
          </a:bodyPr>
          <a:lstStyle/>
          <a:p>
            <a:r>
              <a:rPr lang="en-US" dirty="0"/>
              <a:t>Routine Enquiry </a:t>
            </a:r>
            <a:r>
              <a:rPr lang="mr-IN" dirty="0"/>
              <a:t>–</a:t>
            </a:r>
            <a:r>
              <a:rPr lang="en-US" dirty="0"/>
              <a:t> asking the question </a:t>
            </a:r>
          </a:p>
          <a:p>
            <a:r>
              <a:rPr lang="en-US" dirty="0"/>
              <a:t>22</a:t>
            </a:r>
            <a:r>
              <a:rPr lang="en-US" baseline="30000" dirty="0"/>
              <a:t>nd</a:t>
            </a:r>
            <a:r>
              <a:rPr lang="en-US" dirty="0"/>
              <a:t> May </a:t>
            </a:r>
          </a:p>
          <a:p>
            <a:r>
              <a:rPr lang="en-US" dirty="0"/>
              <a:t>20</a:t>
            </a:r>
            <a:r>
              <a:rPr lang="en-US" baseline="30000" dirty="0"/>
              <a:t>th</a:t>
            </a:r>
            <a:r>
              <a:rPr lang="en-US" dirty="0"/>
              <a:t> June </a:t>
            </a:r>
          </a:p>
          <a:p>
            <a:r>
              <a:rPr lang="en-US" dirty="0"/>
              <a:t>26</a:t>
            </a:r>
            <a:r>
              <a:rPr lang="en-US" baseline="30000" dirty="0"/>
              <a:t>th</a:t>
            </a:r>
            <a:r>
              <a:rPr lang="en-US" dirty="0"/>
              <a:t> September </a:t>
            </a:r>
          </a:p>
          <a:p>
            <a:endParaRPr lang="en-US" dirty="0"/>
          </a:p>
          <a:p>
            <a:endParaRPr lang="en-US" dirty="0"/>
          </a:p>
          <a:p>
            <a:endParaRPr lang="en-US" dirty="0"/>
          </a:p>
          <a:p>
            <a:r>
              <a:rPr lang="en-US" dirty="0"/>
              <a:t>@kiwili279</a:t>
            </a:r>
          </a:p>
        </p:txBody>
      </p:sp>
    </p:spTree>
    <p:extLst>
      <p:ext uri="{BB962C8B-B14F-4D97-AF65-F5344CB8AC3E}">
        <p14:creationId xmlns:p14="http://schemas.microsoft.com/office/powerpoint/2010/main" val="154280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Autofit/>
          </a:bodyPr>
          <a:lstStyle/>
          <a:p>
            <a:r>
              <a:rPr lang="en-US" sz="4400" b="1" dirty="0">
                <a:solidFill>
                  <a:schemeClr val="tx1">
                    <a:lumMod val="85000"/>
                    <a:lumOff val="15000"/>
                  </a:schemeClr>
                </a:solidFill>
              </a:rPr>
              <a:t>Online anonymous reporting of sexual assault and harassment. Is it effective?</a:t>
            </a:r>
            <a:br>
              <a:rPr lang="en-US" sz="4400" b="1" dirty="0">
                <a:solidFill>
                  <a:schemeClr val="tx1">
                    <a:lumMod val="85000"/>
                    <a:lumOff val="15000"/>
                  </a:schemeClr>
                </a:solidFill>
              </a:rPr>
            </a:br>
            <a:r>
              <a:rPr lang="en-US" sz="4400" dirty="0">
                <a:solidFill>
                  <a:schemeClr val="tx1">
                    <a:lumMod val="85000"/>
                    <a:lumOff val="15000"/>
                  </a:schemeClr>
                </a:solidFill>
              </a:rPr>
              <a:t>Carolyn Worth </a:t>
            </a:r>
            <a:br>
              <a:rPr lang="en-US" sz="4400" dirty="0">
                <a:solidFill>
                  <a:schemeClr val="tx1">
                    <a:lumMod val="85000"/>
                    <a:lumOff val="15000"/>
                  </a:schemeClr>
                </a:solidFill>
              </a:rPr>
            </a:br>
            <a:r>
              <a:rPr lang="en-US" sz="4400" dirty="0">
                <a:solidFill>
                  <a:schemeClr val="tx1">
                    <a:lumMod val="85000"/>
                    <a:lumOff val="15000"/>
                  </a:schemeClr>
                </a:solidFill>
              </a:rPr>
              <a:t>SECASA Manager   </a:t>
            </a:r>
            <a:br>
              <a:rPr lang="en-US" sz="4400" dirty="0">
                <a:solidFill>
                  <a:schemeClr val="tx1">
                    <a:lumMod val="85000"/>
                    <a:lumOff val="15000"/>
                  </a:schemeClr>
                </a:solidFill>
              </a:rPr>
            </a:br>
            <a:r>
              <a:rPr lang="en-US" sz="4400" i="1" dirty="0">
                <a:solidFill>
                  <a:schemeClr val="tx1">
                    <a:lumMod val="85000"/>
                    <a:lumOff val="15000"/>
                  </a:schemeClr>
                </a:solidFill>
              </a:rPr>
              <a:t>South Eastern Centre Against Sexual Assault</a:t>
            </a:r>
            <a:endParaRPr lang="en-US" sz="4400" dirty="0">
              <a:solidFill>
                <a:schemeClr val="tx1">
                  <a:lumMod val="85000"/>
                  <a:lumOff val="15000"/>
                </a:schemeClr>
              </a:solidFill>
            </a:endParaRPr>
          </a:p>
        </p:txBody>
      </p:sp>
    </p:spTree>
    <p:extLst>
      <p:ext uri="{BB962C8B-B14F-4D97-AF65-F5344CB8AC3E}">
        <p14:creationId xmlns:p14="http://schemas.microsoft.com/office/powerpoint/2010/main" val="124224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43078984-06D1-4985-938B-863E4255E1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C412989-C726-40E2-9112-2D6D1963CD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6D6C457E-2910-4272-862C-141309AEF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958E8BE4-2700-4BCD-8C10-4A63EF160E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1749323"/>
            <a:ext cx="4001315" cy="2829726"/>
          </a:xfrm>
          <a:prstGeom prst="rect">
            <a:avLst/>
          </a:prstGeom>
        </p:spPr>
      </p:pic>
      <p:sp>
        <p:nvSpPr>
          <p:cNvPr id="2" name="Title 1"/>
          <p:cNvSpPr>
            <a:spLocks noGrp="1"/>
          </p:cNvSpPr>
          <p:nvPr>
            <p:ph type="title"/>
          </p:nvPr>
        </p:nvSpPr>
        <p:spPr>
          <a:xfrm>
            <a:off x="5289754" y="639097"/>
            <a:ext cx="6253317" cy="3686015"/>
          </a:xfrm>
        </p:spPr>
        <p:txBody>
          <a:bodyPr vert="horz" lIns="91440" tIns="45720" rIns="91440" bIns="45720" rtlCol="0" anchor="b">
            <a:normAutofit/>
          </a:bodyPr>
          <a:lstStyle/>
          <a:p>
            <a:r>
              <a:rPr lang="en-US" sz="3200" b="1" dirty="0">
                <a:solidFill>
                  <a:schemeClr val="tx1">
                    <a:lumMod val="85000"/>
                    <a:lumOff val="15000"/>
                  </a:schemeClr>
                </a:solidFill>
              </a:rPr>
              <a:t>Working with the student body on Sexual Violence issues</a:t>
            </a:r>
            <a:br>
              <a:rPr lang="en-US" sz="3200" b="1" dirty="0">
                <a:solidFill>
                  <a:schemeClr val="tx1">
                    <a:lumMod val="85000"/>
                    <a:lumOff val="15000"/>
                  </a:schemeClr>
                </a:solidFill>
              </a:rPr>
            </a:br>
            <a:r>
              <a:rPr lang="en-US" sz="3200" dirty="0">
                <a:solidFill>
                  <a:schemeClr val="tx1">
                    <a:lumMod val="85000"/>
                    <a:lumOff val="15000"/>
                  </a:schemeClr>
                </a:solidFill>
              </a:rPr>
              <a:t>Hannah Keating, </a:t>
            </a:r>
            <a:r>
              <a:rPr lang="en-US" sz="3200" i="1" dirty="0">
                <a:solidFill>
                  <a:schemeClr val="tx1">
                    <a:lumMod val="85000"/>
                    <a:lumOff val="15000"/>
                  </a:schemeClr>
                </a:solidFill>
              </a:rPr>
              <a:t>Welfare and Diversity Executive Officer, Loughborough Students</a:t>
            </a:r>
            <a:r>
              <a:rPr lang="en-US" sz="3200" i="1">
                <a:solidFill>
                  <a:schemeClr val="tx1">
                    <a:lumMod val="85000"/>
                    <a:lumOff val="15000"/>
                  </a:schemeClr>
                </a:solidFill>
              </a:rPr>
              <a:t>’ Union</a:t>
            </a:r>
            <a:r>
              <a:rPr lang="en-US" sz="3200">
                <a:solidFill>
                  <a:schemeClr val="tx1">
                    <a:lumMod val="85000"/>
                    <a:lumOff val="15000"/>
                  </a:schemeClr>
                </a:solidFill>
              </a:rPr>
              <a:t> </a:t>
            </a:r>
            <a:br>
              <a:rPr lang="en-US" sz="3200" dirty="0">
                <a:solidFill>
                  <a:schemeClr val="tx1">
                    <a:lumMod val="85000"/>
                    <a:lumOff val="15000"/>
                  </a:schemeClr>
                </a:solidFill>
              </a:rPr>
            </a:br>
            <a:r>
              <a:rPr lang="en-US" sz="3200" dirty="0">
                <a:solidFill>
                  <a:schemeClr val="tx1">
                    <a:lumMod val="85000"/>
                    <a:lumOff val="15000"/>
                  </a:schemeClr>
                </a:solidFill>
              </a:rPr>
              <a:t> </a:t>
            </a:r>
            <a:br>
              <a:rPr lang="en-US" sz="3200" dirty="0">
                <a:solidFill>
                  <a:schemeClr val="tx1">
                    <a:lumMod val="85000"/>
                    <a:lumOff val="15000"/>
                  </a:schemeClr>
                </a:solidFill>
              </a:rPr>
            </a:br>
            <a:r>
              <a:rPr lang="en-US" sz="3200" dirty="0">
                <a:solidFill>
                  <a:schemeClr val="tx1">
                    <a:lumMod val="85000"/>
                    <a:lumOff val="15000"/>
                  </a:schemeClr>
                </a:solidFill>
              </a:rPr>
              <a:t>Manuel Alonso </a:t>
            </a:r>
            <a:r>
              <a:rPr lang="en-US" sz="3200" i="1" dirty="0">
                <a:solidFill>
                  <a:schemeClr val="tx1">
                    <a:lumMod val="85000"/>
                    <a:lumOff val="15000"/>
                  </a:schemeClr>
                </a:solidFill>
              </a:rPr>
              <a:t>Director of Student Services, Loughborough University</a:t>
            </a:r>
          </a:p>
        </p:txBody>
      </p:sp>
    </p:spTree>
    <p:extLst>
      <p:ext uri="{BB962C8B-B14F-4D97-AF65-F5344CB8AC3E}">
        <p14:creationId xmlns:p14="http://schemas.microsoft.com/office/powerpoint/2010/main" val="3241575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5680" y="908720"/>
            <a:ext cx="5616624" cy="3024336"/>
          </a:xfrm>
        </p:spPr>
        <p:txBody>
          <a:bodyPr/>
          <a:lstStyle/>
          <a:p>
            <a:r>
              <a:rPr lang="en-GB" dirty="0"/>
              <a:t>Working with the student body on Sexual Violence issues</a:t>
            </a:r>
          </a:p>
        </p:txBody>
      </p:sp>
      <p:sp>
        <p:nvSpPr>
          <p:cNvPr id="3" name="Subtitle 2"/>
          <p:cNvSpPr>
            <a:spLocks noGrp="1"/>
          </p:cNvSpPr>
          <p:nvPr>
            <p:ph type="subTitle" idx="1"/>
          </p:nvPr>
        </p:nvSpPr>
        <p:spPr>
          <a:xfrm>
            <a:off x="3287688" y="4077072"/>
            <a:ext cx="5472608" cy="2016224"/>
          </a:xfrm>
        </p:spPr>
        <p:txBody>
          <a:bodyPr/>
          <a:lstStyle/>
          <a:p>
            <a:r>
              <a:rPr lang="en-GB" sz="2400" dirty="0"/>
              <a:t>Hannah Keating, Welfare and Diversity Executive Officer LSU </a:t>
            </a:r>
          </a:p>
          <a:p>
            <a:endParaRPr lang="en-GB" sz="2400" dirty="0"/>
          </a:p>
          <a:p>
            <a:r>
              <a:rPr lang="en-GB" sz="2400" dirty="0"/>
              <a:t>Manuel Alonso, Director of Student Services, Loughborough University</a:t>
            </a:r>
          </a:p>
        </p:txBody>
      </p:sp>
    </p:spTree>
    <p:extLst>
      <p:ext uri="{BB962C8B-B14F-4D97-AF65-F5344CB8AC3E}">
        <p14:creationId xmlns:p14="http://schemas.microsoft.com/office/powerpoint/2010/main" val="176293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F70E-B6F1-964C-AE1B-8D19F97002CD}"/>
              </a:ext>
            </a:extLst>
          </p:cNvPr>
          <p:cNvSpPr>
            <a:spLocks noGrp="1"/>
          </p:cNvSpPr>
          <p:nvPr>
            <p:ph type="title"/>
          </p:nvPr>
        </p:nvSpPr>
        <p:spPr/>
        <p:txBody>
          <a:bodyPr/>
          <a:lstStyle/>
          <a:p>
            <a:pPr algn="ctr"/>
            <a:r>
              <a:rPr lang="en-GB" dirty="0"/>
              <a:t>Outline</a:t>
            </a:r>
            <a:endParaRPr lang="en-US" dirty="0"/>
          </a:p>
        </p:txBody>
      </p:sp>
      <p:sp>
        <p:nvSpPr>
          <p:cNvPr id="3" name="Content Placeholder 2">
            <a:extLst>
              <a:ext uri="{FF2B5EF4-FFF2-40B4-BE49-F238E27FC236}">
                <a16:creationId xmlns:a16="http://schemas.microsoft.com/office/drawing/2014/main" id="{F36F85CE-D9A0-A34D-BD7B-02568FA16D0F}"/>
              </a:ext>
            </a:extLst>
          </p:cNvPr>
          <p:cNvSpPr>
            <a:spLocks noGrp="1"/>
          </p:cNvSpPr>
          <p:nvPr>
            <p:ph idx="1"/>
          </p:nvPr>
        </p:nvSpPr>
        <p:spPr/>
        <p:txBody>
          <a:bodyPr anchor="ctr"/>
          <a:lstStyle/>
          <a:p>
            <a:r>
              <a:rPr lang="en-GB" dirty="0"/>
              <a:t>The nature of the issues at Loughborough</a:t>
            </a:r>
          </a:p>
          <a:p>
            <a:r>
              <a:rPr lang="en-GB" dirty="0"/>
              <a:t>The context for us (i.e. where we were starting from)</a:t>
            </a:r>
          </a:p>
          <a:p>
            <a:r>
              <a:rPr lang="en-GB" dirty="0"/>
              <a:t>How we have tried to address these issues by engaging students throughout</a:t>
            </a:r>
          </a:p>
          <a:p>
            <a:r>
              <a:rPr lang="en-GB" dirty="0"/>
              <a:t>Some observations on what has worked…and what hasn’t</a:t>
            </a:r>
          </a:p>
          <a:p>
            <a:endParaRPr lang="en-US" dirty="0"/>
          </a:p>
        </p:txBody>
      </p:sp>
    </p:spTree>
    <p:extLst>
      <p:ext uri="{BB962C8B-B14F-4D97-AF65-F5344CB8AC3E}">
        <p14:creationId xmlns:p14="http://schemas.microsoft.com/office/powerpoint/2010/main" val="118314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About Loughborough</a:t>
            </a:r>
          </a:p>
        </p:txBody>
      </p:sp>
      <p:sp>
        <p:nvSpPr>
          <p:cNvPr id="3" name="Content Placeholder 2"/>
          <p:cNvSpPr>
            <a:spLocks noGrp="1"/>
          </p:cNvSpPr>
          <p:nvPr>
            <p:ph idx="1"/>
          </p:nvPr>
        </p:nvSpPr>
        <p:spPr/>
        <p:txBody>
          <a:bodyPr>
            <a:normAutofit/>
          </a:bodyPr>
          <a:lstStyle/>
          <a:p>
            <a:r>
              <a:rPr lang="en-GB" dirty="0"/>
              <a:t>Founded in 1909, awarded Royal Charter in 1966</a:t>
            </a:r>
          </a:p>
          <a:p>
            <a:r>
              <a:rPr lang="en-GB" dirty="0"/>
              <a:t>Population of around 19,000 students </a:t>
            </a:r>
          </a:p>
          <a:p>
            <a:r>
              <a:rPr lang="en-GB" dirty="0"/>
              <a:t>Strengths in Engineering and Sport</a:t>
            </a:r>
          </a:p>
          <a:p>
            <a:r>
              <a:rPr lang="en-GB" dirty="0"/>
              <a:t>1 large campus in East Midlands and 1 campus in London (Queen Elizabeth Olympic Park)</a:t>
            </a:r>
          </a:p>
          <a:p>
            <a:r>
              <a:rPr lang="en-GB" dirty="0"/>
              <a:t>17 halls of residence on East Midlands site with 5,500 students living on campus</a:t>
            </a:r>
          </a:p>
        </p:txBody>
      </p:sp>
    </p:spTree>
    <p:extLst>
      <p:ext uri="{BB962C8B-B14F-4D97-AF65-F5344CB8AC3E}">
        <p14:creationId xmlns:p14="http://schemas.microsoft.com/office/powerpoint/2010/main" val="15238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088F-BA11-AB41-AAC6-FA17AF0A47AE}"/>
              </a:ext>
            </a:extLst>
          </p:cNvPr>
          <p:cNvSpPr>
            <a:spLocks noGrp="1"/>
          </p:cNvSpPr>
          <p:nvPr>
            <p:ph type="title"/>
          </p:nvPr>
        </p:nvSpPr>
        <p:spPr/>
        <p:txBody>
          <a:bodyPr>
            <a:normAutofit/>
          </a:bodyPr>
          <a:lstStyle/>
          <a:p>
            <a:pPr algn="ctr"/>
            <a:r>
              <a:rPr lang="en-US" dirty="0"/>
              <a:t>Our specific issues and starting point</a:t>
            </a:r>
          </a:p>
        </p:txBody>
      </p:sp>
      <p:sp>
        <p:nvSpPr>
          <p:cNvPr id="3" name="Content Placeholder 2">
            <a:extLst>
              <a:ext uri="{FF2B5EF4-FFF2-40B4-BE49-F238E27FC236}">
                <a16:creationId xmlns:a16="http://schemas.microsoft.com/office/drawing/2014/main" id="{DE3B13AD-FA05-F943-8C64-891CDE1814BA}"/>
              </a:ext>
            </a:extLst>
          </p:cNvPr>
          <p:cNvSpPr>
            <a:spLocks noGrp="1"/>
          </p:cNvSpPr>
          <p:nvPr>
            <p:ph idx="1"/>
          </p:nvPr>
        </p:nvSpPr>
        <p:spPr/>
        <p:txBody>
          <a:bodyPr anchor="ctr">
            <a:normAutofit/>
          </a:bodyPr>
          <a:lstStyle/>
          <a:p>
            <a:r>
              <a:rPr lang="en-US" dirty="0"/>
              <a:t>A well-established hall culture</a:t>
            </a:r>
          </a:p>
          <a:p>
            <a:r>
              <a:rPr lang="en-US" dirty="0"/>
              <a:t>Male dominated student body (c. 60% male) with associated attitudes and behavior</a:t>
            </a:r>
          </a:p>
          <a:p>
            <a:r>
              <a:rPr lang="en-US" dirty="0"/>
              <a:t>A strong focus on sport and attending culture</a:t>
            </a:r>
          </a:p>
          <a:p>
            <a:r>
              <a:rPr lang="en-US" dirty="0"/>
              <a:t>Students largely from affluent backgrounds</a:t>
            </a:r>
          </a:p>
          <a:p>
            <a:r>
              <a:rPr lang="en-US" dirty="0"/>
              <a:t>An absence of institutional focus on SV as an issue</a:t>
            </a:r>
          </a:p>
        </p:txBody>
      </p:sp>
    </p:spTree>
    <p:extLst>
      <p:ext uri="{BB962C8B-B14F-4D97-AF65-F5344CB8AC3E}">
        <p14:creationId xmlns:p14="http://schemas.microsoft.com/office/powerpoint/2010/main" val="199150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Beginning to respond (the underpinning work)</a:t>
            </a:r>
          </a:p>
        </p:txBody>
      </p:sp>
      <p:pic>
        <p:nvPicPr>
          <p:cNvPr id="4" name="Content Placeholder 3">
            <a:extLst>
              <a:ext uri="{FF2B5EF4-FFF2-40B4-BE49-F238E27FC236}">
                <a16:creationId xmlns:a16="http://schemas.microsoft.com/office/drawing/2014/main" id="{D7633DBF-DE2E-104D-92F5-E94F8C78368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75520" y="1630367"/>
            <a:ext cx="3106738" cy="4143853"/>
          </a:xfrm>
        </p:spPr>
      </p:pic>
      <p:sp>
        <p:nvSpPr>
          <p:cNvPr id="2" name="Content Placeholder 1">
            <a:extLst>
              <a:ext uri="{FF2B5EF4-FFF2-40B4-BE49-F238E27FC236}">
                <a16:creationId xmlns:a16="http://schemas.microsoft.com/office/drawing/2014/main" id="{65939CC1-57F3-5749-AC2D-B7999D455278}"/>
              </a:ext>
            </a:extLst>
          </p:cNvPr>
          <p:cNvSpPr>
            <a:spLocks noGrp="1"/>
          </p:cNvSpPr>
          <p:nvPr>
            <p:ph sz="half" idx="2"/>
          </p:nvPr>
        </p:nvSpPr>
        <p:spPr>
          <a:xfrm>
            <a:off x="5087888" y="1620988"/>
            <a:ext cx="5122912" cy="4525963"/>
          </a:xfrm>
        </p:spPr>
        <p:txBody>
          <a:bodyPr>
            <a:normAutofit fontScale="92500" lnSpcReduction="10000"/>
          </a:bodyPr>
          <a:lstStyle/>
          <a:p>
            <a:r>
              <a:rPr lang="en-US" dirty="0"/>
              <a:t>Created a joint policy (late 2015) with LSU which set out:</a:t>
            </a:r>
          </a:p>
          <a:p>
            <a:pPr lvl="1"/>
            <a:r>
              <a:rPr lang="en-US" dirty="0"/>
              <a:t>Shared values and aims</a:t>
            </a:r>
          </a:p>
          <a:p>
            <a:pPr lvl="1"/>
            <a:r>
              <a:rPr lang="en-US" dirty="0"/>
              <a:t>A clear process for reporting disclosures and a consistent process for responding to these</a:t>
            </a:r>
          </a:p>
          <a:p>
            <a:pPr lvl="1"/>
            <a:r>
              <a:rPr lang="en-US" dirty="0"/>
              <a:t>Actions to address the culture in place</a:t>
            </a:r>
          </a:p>
          <a:p>
            <a:r>
              <a:rPr lang="en-US" dirty="0"/>
              <a:t>Set up a group to deliver the policy aims (includes LSU, student reps, academic colleagues and support staff)</a:t>
            </a:r>
          </a:p>
          <a:p>
            <a:endParaRPr lang="en-US" dirty="0"/>
          </a:p>
        </p:txBody>
      </p:sp>
    </p:spTree>
    <p:extLst>
      <p:ext uri="{BB962C8B-B14F-4D97-AF65-F5344CB8AC3E}">
        <p14:creationId xmlns:p14="http://schemas.microsoft.com/office/powerpoint/2010/main" val="229206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7775-B64F-7F4C-884C-8AEB96BEB085}"/>
              </a:ext>
            </a:extLst>
          </p:cNvPr>
          <p:cNvSpPr>
            <a:spLocks noGrp="1"/>
          </p:cNvSpPr>
          <p:nvPr>
            <p:ph type="title"/>
          </p:nvPr>
        </p:nvSpPr>
        <p:spPr/>
        <p:txBody>
          <a:bodyPr>
            <a:normAutofit fontScale="90000"/>
          </a:bodyPr>
          <a:lstStyle/>
          <a:p>
            <a:pPr algn="ctr"/>
            <a:r>
              <a:rPr lang="en-US" dirty="0"/>
              <a:t>Student-led interventions – Bystander Intervention	</a:t>
            </a:r>
          </a:p>
        </p:txBody>
      </p:sp>
      <p:sp>
        <p:nvSpPr>
          <p:cNvPr id="3" name="Content Placeholder 2">
            <a:extLst>
              <a:ext uri="{FF2B5EF4-FFF2-40B4-BE49-F238E27FC236}">
                <a16:creationId xmlns:a16="http://schemas.microsoft.com/office/drawing/2014/main" id="{9F089225-8F8D-0246-B6CA-0FE6154E6F73}"/>
              </a:ext>
            </a:extLst>
          </p:cNvPr>
          <p:cNvSpPr>
            <a:spLocks noGrp="1"/>
          </p:cNvSpPr>
          <p:nvPr>
            <p:ph sz="half" idx="1"/>
          </p:nvPr>
        </p:nvSpPr>
        <p:spPr>
          <a:xfrm>
            <a:off x="1971328" y="1417640"/>
            <a:ext cx="4038600" cy="4525963"/>
          </a:xfrm>
        </p:spPr>
        <p:txBody>
          <a:bodyPr>
            <a:normAutofit fontScale="92500" lnSpcReduction="10000"/>
          </a:bodyPr>
          <a:lstStyle/>
          <a:p>
            <a:pPr marL="0" indent="0">
              <a:buNone/>
            </a:pPr>
            <a:r>
              <a:rPr lang="en-US" dirty="0"/>
              <a:t>Step-in</a:t>
            </a:r>
          </a:p>
          <a:p>
            <a:r>
              <a:rPr lang="en-US" dirty="0"/>
              <a:t>Bystander initiative</a:t>
            </a:r>
          </a:p>
          <a:p>
            <a:r>
              <a:rPr lang="en-US" dirty="0"/>
              <a:t>Written by students</a:t>
            </a:r>
          </a:p>
          <a:p>
            <a:r>
              <a:rPr lang="en-US" dirty="0"/>
              <a:t>Performed by students</a:t>
            </a:r>
          </a:p>
          <a:p>
            <a:r>
              <a:rPr lang="en-US" dirty="0"/>
              <a:t>Specific to the experience of students at Loughborough</a:t>
            </a:r>
          </a:p>
          <a:p>
            <a:r>
              <a:rPr lang="en-US" dirty="0"/>
              <a:t>Encouraging active-reflection on how you might challenge inappropriate behavior</a:t>
            </a:r>
          </a:p>
        </p:txBody>
      </p:sp>
      <p:pic>
        <p:nvPicPr>
          <p:cNvPr id="6" name="Content Placeholder 5">
            <a:extLst>
              <a:ext uri="{FF2B5EF4-FFF2-40B4-BE49-F238E27FC236}">
                <a16:creationId xmlns:a16="http://schemas.microsoft.com/office/drawing/2014/main" id="{B2F4C74C-49DC-F241-BA6D-64249B16531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23175" y="2334420"/>
            <a:ext cx="4038600" cy="2692400"/>
          </a:xfrm>
        </p:spPr>
      </p:pic>
    </p:spTree>
    <p:extLst>
      <p:ext uri="{BB962C8B-B14F-4D97-AF65-F5344CB8AC3E}">
        <p14:creationId xmlns:p14="http://schemas.microsoft.com/office/powerpoint/2010/main" val="2327092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E3F7-A430-A448-80A7-7BF8E552C4C1}"/>
              </a:ext>
            </a:extLst>
          </p:cNvPr>
          <p:cNvSpPr>
            <a:spLocks noGrp="1"/>
          </p:cNvSpPr>
          <p:nvPr>
            <p:ph type="title"/>
          </p:nvPr>
        </p:nvSpPr>
        <p:spPr/>
        <p:txBody>
          <a:bodyPr>
            <a:normAutofit/>
          </a:bodyPr>
          <a:lstStyle/>
          <a:p>
            <a:pPr algn="ctr"/>
            <a:r>
              <a:rPr lang="en-US" dirty="0"/>
              <a:t>Student-led interventions – Speak Out Now </a:t>
            </a:r>
          </a:p>
        </p:txBody>
      </p:sp>
      <p:sp>
        <p:nvSpPr>
          <p:cNvPr id="3" name="Content Placeholder 2">
            <a:extLst>
              <a:ext uri="{FF2B5EF4-FFF2-40B4-BE49-F238E27FC236}">
                <a16:creationId xmlns:a16="http://schemas.microsoft.com/office/drawing/2014/main" id="{5A88A0D2-997D-8340-9C61-A6B42AEA2900}"/>
              </a:ext>
            </a:extLst>
          </p:cNvPr>
          <p:cNvSpPr>
            <a:spLocks noGrp="1"/>
          </p:cNvSpPr>
          <p:nvPr>
            <p:ph sz="half" idx="1"/>
          </p:nvPr>
        </p:nvSpPr>
        <p:spPr>
          <a:xfrm>
            <a:off x="1981200" y="1600202"/>
            <a:ext cx="4330824" cy="4525963"/>
          </a:xfrm>
        </p:spPr>
        <p:txBody>
          <a:bodyPr>
            <a:normAutofit fontScale="92500"/>
          </a:bodyPr>
          <a:lstStyle/>
          <a:p>
            <a:pPr marL="0" indent="0">
              <a:buNone/>
            </a:pPr>
            <a:r>
              <a:rPr lang="en-US" dirty="0"/>
              <a:t>Speak Out Now Campaign</a:t>
            </a:r>
          </a:p>
          <a:p>
            <a:r>
              <a:rPr lang="en-US" dirty="0"/>
              <a:t>Imagery and campaign messages designed by Graphic Communication &amp; Illustration students</a:t>
            </a:r>
          </a:p>
          <a:p>
            <a:r>
              <a:rPr lang="en-US" dirty="0"/>
              <a:t>Reviewed by the Sexual Violence Working Group</a:t>
            </a:r>
          </a:p>
          <a:p>
            <a:r>
              <a:rPr lang="en-US" dirty="0"/>
              <a:t>Rolled out by LSU as a campaign</a:t>
            </a:r>
          </a:p>
        </p:txBody>
      </p:sp>
      <p:pic>
        <p:nvPicPr>
          <p:cNvPr id="5" name="Content Placeholder 4">
            <a:extLst>
              <a:ext uri="{FF2B5EF4-FFF2-40B4-BE49-F238E27FC236}">
                <a16:creationId xmlns:a16="http://schemas.microsoft.com/office/drawing/2014/main" id="{8B82CADB-F98B-B444-910C-D20560F7CCD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12024" y="2204865"/>
            <a:ext cx="4038600" cy="2922605"/>
          </a:xfrm>
          <a:prstGeom prst="rect">
            <a:avLst/>
          </a:prstGeom>
        </p:spPr>
      </p:pic>
    </p:spTree>
    <p:extLst>
      <p:ext uri="{BB962C8B-B14F-4D97-AF65-F5344CB8AC3E}">
        <p14:creationId xmlns:p14="http://schemas.microsoft.com/office/powerpoint/2010/main" val="289105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9D91B3-1014-4F4D-9AF5-8BBB75FB5E37}"/>
              </a:ext>
            </a:extLst>
          </p:cNvPr>
          <p:cNvSpPr>
            <a:spLocks noGrp="1"/>
          </p:cNvSpPr>
          <p:nvPr>
            <p:ph type="title"/>
          </p:nvPr>
        </p:nvSpPr>
        <p:spPr/>
        <p:txBody>
          <a:bodyPr>
            <a:normAutofit/>
          </a:bodyPr>
          <a:lstStyle/>
          <a:p>
            <a:r>
              <a:rPr lang="en-US" dirty="0"/>
              <a:t>Student-led Interventions - Workshops</a:t>
            </a:r>
          </a:p>
        </p:txBody>
      </p:sp>
      <p:sp>
        <p:nvSpPr>
          <p:cNvPr id="6" name="Content Placeholder 5">
            <a:extLst>
              <a:ext uri="{FF2B5EF4-FFF2-40B4-BE49-F238E27FC236}">
                <a16:creationId xmlns:a16="http://schemas.microsoft.com/office/drawing/2014/main" id="{4ACD99B4-61B4-9347-BB92-AC24CF8A512E}"/>
              </a:ext>
            </a:extLst>
          </p:cNvPr>
          <p:cNvSpPr>
            <a:spLocks noGrp="1"/>
          </p:cNvSpPr>
          <p:nvPr>
            <p:ph idx="1"/>
          </p:nvPr>
        </p:nvSpPr>
        <p:spPr/>
        <p:txBody>
          <a:bodyPr>
            <a:normAutofit fontScale="92500" lnSpcReduction="10000"/>
          </a:bodyPr>
          <a:lstStyle/>
          <a:p>
            <a:pPr marL="0" indent="0">
              <a:buNone/>
            </a:pPr>
            <a:r>
              <a:rPr lang="en-GB" b="1" dirty="0"/>
              <a:t>Consent Workshops</a:t>
            </a:r>
          </a:p>
          <a:p>
            <a:r>
              <a:rPr lang="en-GB" dirty="0"/>
              <a:t>Created by the first Consent Workshop Coordinator</a:t>
            </a:r>
          </a:p>
          <a:p>
            <a:r>
              <a:rPr lang="en-GB" dirty="0"/>
              <a:t>Adapted from NUS content </a:t>
            </a:r>
          </a:p>
          <a:p>
            <a:r>
              <a:rPr lang="en-GB" dirty="0"/>
              <a:t>Loughborough-specific</a:t>
            </a:r>
          </a:p>
          <a:p>
            <a:pPr marL="0" indent="0">
              <a:buNone/>
            </a:pPr>
            <a:endParaRPr lang="en-GB" dirty="0"/>
          </a:p>
          <a:p>
            <a:pPr marL="0" indent="0">
              <a:buNone/>
            </a:pPr>
            <a:r>
              <a:rPr lang="en-GB" b="1" dirty="0"/>
              <a:t>First Responder Workshops</a:t>
            </a:r>
          </a:p>
          <a:p>
            <a:r>
              <a:rPr lang="en-GB" dirty="0"/>
              <a:t>Delivered to all Hall Committee members (approx. 300 students)</a:t>
            </a:r>
          </a:p>
          <a:p>
            <a:r>
              <a:rPr lang="en-GB" dirty="0"/>
              <a:t>Simple process</a:t>
            </a:r>
          </a:p>
          <a:p>
            <a:r>
              <a:rPr lang="en-GB" dirty="0"/>
              <a:t>S.T.A.R.</a:t>
            </a:r>
          </a:p>
          <a:p>
            <a:pPr marL="0" indent="0">
              <a:buNone/>
            </a:pPr>
            <a:endParaRPr lang="en-US" dirty="0"/>
          </a:p>
        </p:txBody>
      </p:sp>
    </p:spTree>
    <p:extLst>
      <p:ext uri="{BB962C8B-B14F-4D97-AF65-F5344CB8AC3E}">
        <p14:creationId xmlns:p14="http://schemas.microsoft.com/office/powerpoint/2010/main" val="195434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A00F-7E04-CA49-A8AB-21B96920E7E2}"/>
              </a:ext>
            </a:extLst>
          </p:cNvPr>
          <p:cNvSpPr>
            <a:spLocks noGrp="1"/>
          </p:cNvSpPr>
          <p:nvPr>
            <p:ph type="title"/>
          </p:nvPr>
        </p:nvSpPr>
        <p:spPr/>
        <p:txBody>
          <a:bodyPr>
            <a:normAutofit fontScale="90000"/>
          </a:bodyPr>
          <a:lstStyle/>
          <a:p>
            <a:pPr algn="ctr"/>
            <a:r>
              <a:rPr lang="en-US" dirty="0"/>
              <a:t>Student-led interventions – Consent Workshop Co-</a:t>
            </a:r>
            <a:r>
              <a:rPr lang="en-US" dirty="0" err="1"/>
              <a:t>ordinator</a:t>
            </a:r>
            <a:r>
              <a:rPr lang="en-US" dirty="0"/>
              <a:t> role</a:t>
            </a:r>
          </a:p>
        </p:txBody>
      </p:sp>
      <p:sp>
        <p:nvSpPr>
          <p:cNvPr id="3" name="Content Placeholder 2">
            <a:extLst>
              <a:ext uri="{FF2B5EF4-FFF2-40B4-BE49-F238E27FC236}">
                <a16:creationId xmlns:a16="http://schemas.microsoft.com/office/drawing/2014/main" id="{76BC90FB-FFF9-AF4F-BE3E-33FC0BA0BEA5}"/>
              </a:ext>
            </a:extLst>
          </p:cNvPr>
          <p:cNvSpPr>
            <a:spLocks noGrp="1"/>
          </p:cNvSpPr>
          <p:nvPr>
            <p:ph sz="half" idx="1"/>
          </p:nvPr>
        </p:nvSpPr>
        <p:spPr>
          <a:xfrm>
            <a:off x="1981200" y="1600202"/>
            <a:ext cx="3538736" cy="4277071"/>
          </a:xfrm>
        </p:spPr>
        <p:txBody>
          <a:bodyPr>
            <a:normAutofit lnSpcReduction="10000"/>
          </a:bodyPr>
          <a:lstStyle/>
          <a:p>
            <a:r>
              <a:rPr lang="en-GB" dirty="0"/>
              <a:t>Created in 2016/17 academic year</a:t>
            </a:r>
          </a:p>
          <a:p>
            <a:r>
              <a:rPr lang="en-GB" dirty="0"/>
              <a:t>Workshops delivered to 926 students</a:t>
            </a:r>
          </a:p>
          <a:p>
            <a:r>
              <a:rPr lang="en-GB" dirty="0"/>
              <a:t>Student representative on Sexual Violence Working Group</a:t>
            </a:r>
          </a:p>
          <a:p>
            <a:endParaRPr lang="en-US" dirty="0"/>
          </a:p>
        </p:txBody>
      </p:sp>
      <p:sp>
        <p:nvSpPr>
          <p:cNvPr id="4" name="Content Placeholder 3">
            <a:extLst>
              <a:ext uri="{FF2B5EF4-FFF2-40B4-BE49-F238E27FC236}">
                <a16:creationId xmlns:a16="http://schemas.microsoft.com/office/drawing/2014/main" id="{4DE6C7FB-6D49-E340-9D85-43EC2FA4213B}"/>
              </a:ext>
            </a:extLst>
          </p:cNvPr>
          <p:cNvSpPr>
            <a:spLocks noGrp="1"/>
          </p:cNvSpPr>
          <p:nvPr>
            <p:ph sz="half" idx="2"/>
          </p:nvPr>
        </p:nvSpPr>
        <p:spPr>
          <a:xfrm>
            <a:off x="5519936" y="1600202"/>
            <a:ext cx="4690864" cy="4525963"/>
          </a:xfrm>
        </p:spPr>
        <p:txBody>
          <a:bodyPr>
            <a:normAutofit lnSpcReduction="10000"/>
          </a:bodyPr>
          <a:lstStyle/>
          <a:p>
            <a:endParaRPr lang="en-US"/>
          </a:p>
        </p:txBody>
      </p:sp>
      <p:pic>
        <p:nvPicPr>
          <p:cNvPr id="5" name="Picture 4">
            <a:extLst>
              <a:ext uri="{FF2B5EF4-FFF2-40B4-BE49-F238E27FC236}">
                <a16:creationId xmlns:a16="http://schemas.microsoft.com/office/drawing/2014/main" id="{1597AFBE-A284-8F40-AF87-3B021F4CACE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687176" y="2658138"/>
            <a:ext cx="4356384" cy="2161196"/>
          </a:xfrm>
          <a:prstGeom prst="rect">
            <a:avLst/>
          </a:prstGeom>
        </p:spPr>
      </p:pic>
    </p:spTree>
    <p:extLst>
      <p:ext uri="{BB962C8B-B14F-4D97-AF65-F5344CB8AC3E}">
        <p14:creationId xmlns:p14="http://schemas.microsoft.com/office/powerpoint/2010/main" val="209366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7724-5EA2-4857-BEF7-606487ACD651}"/>
              </a:ext>
            </a:extLst>
          </p:cNvPr>
          <p:cNvSpPr>
            <a:spLocks noGrp="1"/>
          </p:cNvSpPr>
          <p:nvPr>
            <p:ph type="title"/>
          </p:nvPr>
        </p:nvSpPr>
        <p:spPr/>
        <p:txBody>
          <a:bodyPr/>
          <a:lstStyle/>
          <a:p>
            <a:r>
              <a:rPr lang="en-GB" dirty="0"/>
              <a:t>Carolyn’s presentation can be found at:</a:t>
            </a:r>
          </a:p>
        </p:txBody>
      </p:sp>
      <p:sp>
        <p:nvSpPr>
          <p:cNvPr id="3" name="Content Placeholder 2">
            <a:extLst>
              <a:ext uri="{FF2B5EF4-FFF2-40B4-BE49-F238E27FC236}">
                <a16:creationId xmlns:a16="http://schemas.microsoft.com/office/drawing/2014/main" id="{8A37464E-D28B-4226-891A-D27DA90983A2}"/>
              </a:ext>
            </a:extLst>
          </p:cNvPr>
          <p:cNvSpPr>
            <a:spLocks noGrp="1"/>
          </p:cNvSpPr>
          <p:nvPr>
            <p:ph idx="1"/>
          </p:nvPr>
        </p:nvSpPr>
        <p:spPr/>
        <p:txBody>
          <a:bodyPr/>
          <a:lstStyle/>
          <a:p>
            <a:r>
              <a:rPr lang="en-US" cap="all" spc="200" dirty="0">
                <a:solidFill>
                  <a:schemeClr val="tx2"/>
                </a:solidFill>
                <a:hlinkClick r:id="rId2"/>
              </a:rPr>
              <a:t>https://youtu.be/sHf-H-2OMXQ</a:t>
            </a:r>
            <a:r>
              <a:rPr lang="en-US" cap="all" spc="200" dirty="0">
                <a:solidFill>
                  <a:schemeClr val="tx2"/>
                </a:solidFill>
              </a:rPr>
              <a:t> </a:t>
            </a:r>
          </a:p>
          <a:p>
            <a:endParaRPr lang="en-GB" dirty="0"/>
          </a:p>
        </p:txBody>
      </p:sp>
    </p:spTree>
    <p:extLst>
      <p:ext uri="{BB962C8B-B14F-4D97-AF65-F5344CB8AC3E}">
        <p14:creationId xmlns:p14="http://schemas.microsoft.com/office/powerpoint/2010/main" val="1558054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7BA-5FFD-384D-A0EA-94B770D340B9}"/>
              </a:ext>
            </a:extLst>
          </p:cNvPr>
          <p:cNvSpPr>
            <a:spLocks noGrp="1"/>
          </p:cNvSpPr>
          <p:nvPr>
            <p:ph type="title"/>
          </p:nvPr>
        </p:nvSpPr>
        <p:spPr/>
        <p:txBody>
          <a:bodyPr>
            <a:normAutofit/>
          </a:bodyPr>
          <a:lstStyle/>
          <a:p>
            <a:r>
              <a:rPr lang="en-US" dirty="0"/>
              <a:t>Student-led interventions – Consent Week</a:t>
            </a:r>
          </a:p>
        </p:txBody>
      </p:sp>
      <p:sp>
        <p:nvSpPr>
          <p:cNvPr id="4" name="Content Placeholder 3">
            <a:extLst>
              <a:ext uri="{FF2B5EF4-FFF2-40B4-BE49-F238E27FC236}">
                <a16:creationId xmlns:a16="http://schemas.microsoft.com/office/drawing/2014/main" id="{EC8FE1EC-66C1-004A-9D93-E782E1E4230A}"/>
              </a:ext>
            </a:extLst>
          </p:cNvPr>
          <p:cNvSpPr>
            <a:spLocks noGrp="1"/>
          </p:cNvSpPr>
          <p:nvPr>
            <p:ph sz="half" idx="1"/>
          </p:nvPr>
        </p:nvSpPr>
        <p:spPr/>
        <p:txBody>
          <a:bodyPr anchor="ctr"/>
          <a:lstStyle/>
          <a:p>
            <a:r>
              <a:rPr lang="en-GB" dirty="0"/>
              <a:t>Launched in 2016</a:t>
            </a:r>
          </a:p>
          <a:p>
            <a:r>
              <a:rPr lang="en-GB" dirty="0"/>
              <a:t>Education on consent &amp; opening up discussion</a:t>
            </a:r>
          </a:p>
          <a:p>
            <a:r>
              <a:rPr lang="en-GB" dirty="0"/>
              <a:t>Timetable developed by students with guidance</a:t>
            </a:r>
          </a:p>
        </p:txBody>
      </p:sp>
      <p:sp>
        <p:nvSpPr>
          <p:cNvPr id="5" name="Content Placeholder 4">
            <a:extLst>
              <a:ext uri="{FF2B5EF4-FFF2-40B4-BE49-F238E27FC236}">
                <a16:creationId xmlns:a16="http://schemas.microsoft.com/office/drawing/2014/main" id="{B3D1846B-F45B-4240-8E7B-7805E0E930A9}"/>
              </a:ext>
            </a:extLst>
          </p:cNvPr>
          <p:cNvSpPr>
            <a:spLocks noGrp="1"/>
          </p:cNvSpPr>
          <p:nvPr>
            <p:ph sz="half" idx="2"/>
          </p:nvPr>
        </p:nvSpPr>
        <p:spPr/>
        <p:txBody>
          <a:bodyPr/>
          <a:lstStyle/>
          <a:p>
            <a:endParaRPr lang="en-US"/>
          </a:p>
        </p:txBody>
      </p:sp>
      <p:grpSp>
        <p:nvGrpSpPr>
          <p:cNvPr id="6" name="Group 5">
            <a:extLst>
              <a:ext uri="{FF2B5EF4-FFF2-40B4-BE49-F238E27FC236}">
                <a16:creationId xmlns:a16="http://schemas.microsoft.com/office/drawing/2014/main" id="{45E4573B-859A-9344-BA4E-11B646DD06B8}"/>
              </a:ext>
            </a:extLst>
          </p:cNvPr>
          <p:cNvGrpSpPr/>
          <p:nvPr/>
        </p:nvGrpSpPr>
        <p:grpSpPr>
          <a:xfrm>
            <a:off x="6384032" y="1050554"/>
            <a:ext cx="3375010" cy="4942453"/>
            <a:chOff x="8208433" y="630620"/>
            <a:chExt cx="3739242" cy="5675469"/>
          </a:xfrm>
        </p:grpSpPr>
        <p:pic>
          <p:nvPicPr>
            <p:cNvPr id="7" name="Picture 6">
              <a:extLst>
                <a:ext uri="{FF2B5EF4-FFF2-40B4-BE49-F238E27FC236}">
                  <a16:creationId xmlns:a16="http://schemas.microsoft.com/office/drawing/2014/main" id="{86A22317-AC64-9A47-A21F-3ACE1773F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433" y="630620"/>
              <a:ext cx="3739242" cy="5286704"/>
            </a:xfrm>
            <a:prstGeom prst="rect">
              <a:avLst/>
            </a:prstGeom>
          </p:spPr>
        </p:pic>
        <p:sp>
          <p:nvSpPr>
            <p:cNvPr id="8" name="TextBox 7">
              <a:extLst>
                <a:ext uri="{FF2B5EF4-FFF2-40B4-BE49-F238E27FC236}">
                  <a16:creationId xmlns:a16="http://schemas.microsoft.com/office/drawing/2014/main" id="{E8DF711B-48FA-664C-93C9-98710DEC795E}"/>
                </a:ext>
              </a:extLst>
            </p:cNvPr>
            <p:cNvSpPr txBox="1"/>
            <p:nvPr/>
          </p:nvSpPr>
          <p:spPr>
            <a:xfrm>
              <a:off x="8208433" y="5917324"/>
              <a:ext cx="3739242" cy="388765"/>
            </a:xfrm>
            <a:prstGeom prst="rect">
              <a:avLst/>
            </a:prstGeom>
            <a:noFill/>
          </p:spPr>
          <p:txBody>
            <a:bodyPr wrap="square" rtlCol="0">
              <a:spAutoFit/>
            </a:bodyPr>
            <a:lstStyle/>
            <a:p>
              <a:pPr algn="ctr"/>
              <a:r>
                <a:rPr lang="en-GB" sz="1600" i="1" dirty="0">
                  <a:solidFill>
                    <a:prstClr val="black"/>
                  </a:solidFill>
                  <a:latin typeface="Arial"/>
                </a:rPr>
                <a:t>Consent Week Timetable 2016</a:t>
              </a:r>
            </a:p>
          </p:txBody>
        </p:sp>
      </p:grpSp>
    </p:spTree>
    <p:extLst>
      <p:ext uri="{BB962C8B-B14F-4D97-AF65-F5344CB8AC3E}">
        <p14:creationId xmlns:p14="http://schemas.microsoft.com/office/powerpoint/2010/main" val="332102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C8E8E5-C45F-4A4C-8124-2FEC311E0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7528" y="228538"/>
            <a:ext cx="4384697" cy="2777960"/>
          </a:xfrm>
          <a:prstGeom prst="rect">
            <a:avLst/>
          </a:prstGeom>
        </p:spPr>
      </p:pic>
      <p:pic>
        <p:nvPicPr>
          <p:cNvPr id="6" name="Picture 5">
            <a:extLst>
              <a:ext uri="{FF2B5EF4-FFF2-40B4-BE49-F238E27FC236}">
                <a16:creationId xmlns:a16="http://schemas.microsoft.com/office/drawing/2014/main" id="{1012103B-1AC0-C843-BCD4-76E6264332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0056" y="228538"/>
            <a:ext cx="3771782" cy="5328592"/>
          </a:xfrm>
          <a:prstGeom prst="rect">
            <a:avLst/>
          </a:prstGeom>
        </p:spPr>
      </p:pic>
      <p:pic>
        <p:nvPicPr>
          <p:cNvPr id="7" name="Picture 6">
            <a:extLst>
              <a:ext uri="{FF2B5EF4-FFF2-40B4-BE49-F238E27FC236}">
                <a16:creationId xmlns:a16="http://schemas.microsoft.com/office/drawing/2014/main" id="{894F7947-B607-B247-95E5-65A44BEC97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7529" y="3212977"/>
            <a:ext cx="4384697" cy="2466393"/>
          </a:xfrm>
          <a:prstGeom prst="rect">
            <a:avLst/>
          </a:prstGeom>
        </p:spPr>
      </p:pic>
    </p:spTree>
    <p:extLst>
      <p:ext uri="{BB962C8B-B14F-4D97-AF65-F5344CB8AC3E}">
        <p14:creationId xmlns:p14="http://schemas.microsoft.com/office/powerpoint/2010/main" val="20912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6D8C-C16B-404F-88CD-2D8D74686A79}"/>
              </a:ext>
            </a:extLst>
          </p:cNvPr>
          <p:cNvSpPr>
            <a:spLocks noGrp="1"/>
          </p:cNvSpPr>
          <p:nvPr>
            <p:ph type="title"/>
          </p:nvPr>
        </p:nvSpPr>
        <p:spPr/>
        <p:txBody>
          <a:bodyPr/>
          <a:lstStyle/>
          <a:p>
            <a:r>
              <a:rPr lang="en-US" dirty="0"/>
              <a:t>Pulling the levers available</a:t>
            </a:r>
          </a:p>
        </p:txBody>
      </p:sp>
      <p:sp>
        <p:nvSpPr>
          <p:cNvPr id="3" name="Content Placeholder 2">
            <a:extLst>
              <a:ext uri="{FF2B5EF4-FFF2-40B4-BE49-F238E27FC236}">
                <a16:creationId xmlns:a16="http://schemas.microsoft.com/office/drawing/2014/main" id="{DEEE08DA-FC13-3242-BE2C-86EC9BB07B8F}"/>
              </a:ext>
            </a:extLst>
          </p:cNvPr>
          <p:cNvSpPr>
            <a:spLocks noGrp="1"/>
          </p:cNvSpPr>
          <p:nvPr>
            <p:ph idx="1"/>
          </p:nvPr>
        </p:nvSpPr>
        <p:spPr/>
        <p:txBody>
          <a:bodyPr anchor="ctr"/>
          <a:lstStyle/>
          <a:p>
            <a:pPr marL="0" indent="0">
              <a:buNone/>
            </a:pPr>
            <a:r>
              <a:rPr lang="en-US" dirty="0"/>
              <a:t>How do you engage those who </a:t>
            </a:r>
            <a:r>
              <a:rPr lang="en-US" i="1" dirty="0"/>
              <a:t>need </a:t>
            </a:r>
            <a:r>
              <a:rPr lang="en-US" dirty="0"/>
              <a:t>to be involved not just those who </a:t>
            </a:r>
            <a:r>
              <a:rPr lang="en-US" i="1" dirty="0"/>
              <a:t>want </a:t>
            </a:r>
            <a:r>
              <a:rPr lang="en-US" dirty="0"/>
              <a:t>to be?</a:t>
            </a:r>
          </a:p>
          <a:p>
            <a:r>
              <a:rPr lang="en-US" dirty="0"/>
              <a:t>Role modeling – training up Hall Committees/ Student Leaders</a:t>
            </a:r>
          </a:p>
          <a:p>
            <a:r>
              <a:rPr lang="en-US" dirty="0"/>
              <a:t>Incentivizing – Hall of the Year Points for consent training</a:t>
            </a:r>
          </a:p>
          <a:p>
            <a:r>
              <a:rPr lang="en-US" dirty="0"/>
              <a:t>Mandating – mandatory training for Fresher Helpers</a:t>
            </a:r>
          </a:p>
        </p:txBody>
      </p:sp>
    </p:spTree>
    <p:extLst>
      <p:ext uri="{BB962C8B-B14F-4D97-AF65-F5344CB8AC3E}">
        <p14:creationId xmlns:p14="http://schemas.microsoft.com/office/powerpoint/2010/main" val="10742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03E8-F129-2447-9E4D-81F1D24E29DB}"/>
              </a:ext>
            </a:extLst>
          </p:cNvPr>
          <p:cNvSpPr>
            <a:spLocks noGrp="1"/>
          </p:cNvSpPr>
          <p:nvPr>
            <p:ph type="title"/>
          </p:nvPr>
        </p:nvSpPr>
        <p:spPr/>
        <p:txBody>
          <a:bodyPr>
            <a:normAutofit/>
          </a:bodyPr>
          <a:lstStyle/>
          <a:p>
            <a:pPr algn="ctr"/>
            <a:r>
              <a:rPr lang="en-US" dirty="0"/>
              <a:t>Some thoughts on engaging students</a:t>
            </a:r>
          </a:p>
        </p:txBody>
      </p:sp>
      <p:sp>
        <p:nvSpPr>
          <p:cNvPr id="3" name="Content Placeholder 2">
            <a:extLst>
              <a:ext uri="{FF2B5EF4-FFF2-40B4-BE49-F238E27FC236}">
                <a16:creationId xmlns:a16="http://schemas.microsoft.com/office/drawing/2014/main" id="{E673318E-DA6A-1449-ABF5-AE0DF176EC0A}"/>
              </a:ext>
            </a:extLst>
          </p:cNvPr>
          <p:cNvSpPr>
            <a:spLocks noGrp="1"/>
          </p:cNvSpPr>
          <p:nvPr>
            <p:ph idx="1"/>
          </p:nvPr>
        </p:nvSpPr>
        <p:spPr/>
        <p:txBody>
          <a:bodyPr>
            <a:normAutofit/>
          </a:bodyPr>
          <a:lstStyle/>
          <a:p>
            <a:endParaRPr lang="en-US" dirty="0"/>
          </a:p>
          <a:p>
            <a:r>
              <a:rPr lang="en-US" dirty="0"/>
              <a:t>Create the base first – underpinning work is important</a:t>
            </a:r>
          </a:p>
          <a:p>
            <a:r>
              <a:rPr lang="en-US" dirty="0"/>
              <a:t>Be collaborative from the outset</a:t>
            </a:r>
          </a:p>
          <a:p>
            <a:r>
              <a:rPr lang="en-US" dirty="0"/>
              <a:t>Be student-led in the interventions you create – engage students in creating and sharing the messaging</a:t>
            </a:r>
          </a:p>
          <a:p>
            <a:r>
              <a:rPr lang="en-US" dirty="0"/>
              <a:t>Pull the levers that you have available to you – understand what motivates your students</a:t>
            </a:r>
          </a:p>
          <a:p>
            <a:r>
              <a:rPr lang="en-US" dirty="0"/>
              <a:t>Be prepared to try things – and stop things that don’t work</a:t>
            </a:r>
          </a:p>
        </p:txBody>
      </p:sp>
    </p:spTree>
    <p:extLst>
      <p:ext uri="{BB962C8B-B14F-4D97-AF65-F5344CB8AC3E}">
        <p14:creationId xmlns:p14="http://schemas.microsoft.com/office/powerpoint/2010/main" val="6377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0E57B4-6E0A-534A-9C9A-3C25249BBECC}"/>
              </a:ext>
            </a:extLst>
          </p:cNvPr>
          <p:cNvSpPr>
            <a:spLocks noGrp="1"/>
          </p:cNvSpPr>
          <p:nvPr>
            <p:ph type="ctrTitle" idx="4294967295"/>
          </p:nvPr>
        </p:nvSpPr>
        <p:spPr>
          <a:xfrm>
            <a:off x="2927648" y="1844825"/>
            <a:ext cx="6624736" cy="2855391"/>
          </a:xfrm>
        </p:spPr>
        <p:txBody>
          <a:bodyPr anchor="ctr">
            <a:normAutofit/>
          </a:bodyPr>
          <a:lstStyle/>
          <a:p>
            <a:pPr algn="ctr"/>
            <a:r>
              <a:rPr lang="en-US" sz="8000" dirty="0"/>
              <a:t>Questions</a:t>
            </a:r>
            <a:r>
              <a:rPr lang="en-US" sz="7200" dirty="0"/>
              <a:t>?</a:t>
            </a:r>
            <a:br>
              <a:rPr lang="en-US" sz="7200" dirty="0"/>
            </a:br>
            <a:r>
              <a:rPr lang="en-US" sz="3200" dirty="0"/>
              <a:t>(and thanks for listening!)</a:t>
            </a:r>
          </a:p>
        </p:txBody>
      </p:sp>
    </p:spTree>
    <p:extLst>
      <p:ext uri="{BB962C8B-B14F-4D97-AF65-F5344CB8AC3E}">
        <p14:creationId xmlns:p14="http://schemas.microsoft.com/office/powerpoint/2010/main" val="2942874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sz="4400" b="1" dirty="0">
                <a:solidFill>
                  <a:schemeClr val="tx1">
                    <a:lumMod val="85000"/>
                    <a:lumOff val="15000"/>
                  </a:schemeClr>
                </a:solidFill>
              </a:rPr>
              <a:t>Closing Remarks</a:t>
            </a:r>
            <a:br>
              <a:rPr lang="en-US" sz="4400" b="1" dirty="0">
                <a:solidFill>
                  <a:schemeClr val="tx1">
                    <a:lumMod val="85000"/>
                    <a:lumOff val="15000"/>
                  </a:schemeClr>
                </a:solidFill>
              </a:rPr>
            </a:br>
            <a:r>
              <a:rPr lang="en-US" sz="4400" dirty="0" err="1">
                <a:solidFill>
                  <a:schemeClr val="tx1">
                    <a:lumMod val="85000"/>
                    <a:lumOff val="15000"/>
                  </a:schemeClr>
                </a:solidFill>
              </a:rPr>
              <a:t>Dr</a:t>
            </a:r>
            <a:r>
              <a:rPr lang="en-US" sz="4400" dirty="0">
                <a:solidFill>
                  <a:schemeClr val="tx1">
                    <a:lumMod val="85000"/>
                    <a:lumOff val="15000"/>
                  </a:schemeClr>
                </a:solidFill>
              </a:rPr>
              <a:t> Manuel Alonso </a:t>
            </a:r>
            <a:br>
              <a:rPr lang="en-US" sz="4400" dirty="0">
                <a:solidFill>
                  <a:schemeClr val="tx1">
                    <a:lumMod val="85000"/>
                    <a:lumOff val="15000"/>
                  </a:schemeClr>
                </a:solidFill>
              </a:rPr>
            </a:br>
            <a:r>
              <a:rPr lang="en-US" sz="4400" dirty="0">
                <a:solidFill>
                  <a:schemeClr val="tx1">
                    <a:lumMod val="85000"/>
                    <a:lumOff val="15000"/>
                  </a:schemeClr>
                </a:solidFill>
              </a:rPr>
              <a:t>Director of Student Services   </a:t>
            </a:r>
            <a:br>
              <a:rPr lang="en-US" sz="4400" dirty="0">
                <a:solidFill>
                  <a:schemeClr val="tx1">
                    <a:lumMod val="85000"/>
                    <a:lumOff val="15000"/>
                  </a:schemeClr>
                </a:solidFill>
              </a:rPr>
            </a:br>
            <a:r>
              <a:rPr lang="en-US" sz="4400" i="1" dirty="0">
                <a:solidFill>
                  <a:schemeClr val="tx1">
                    <a:lumMod val="85000"/>
                    <a:lumOff val="15000"/>
                  </a:schemeClr>
                </a:solidFill>
              </a:rPr>
              <a:t>Loughborough University</a:t>
            </a:r>
            <a:br>
              <a:rPr lang="en-US" sz="4400" dirty="0">
                <a:solidFill>
                  <a:schemeClr val="tx1">
                    <a:lumMod val="85000"/>
                    <a:lumOff val="15000"/>
                  </a:schemeClr>
                </a:solidFill>
              </a:rPr>
            </a:br>
            <a:endParaRPr lang="en-US" sz="4400" dirty="0">
              <a:solidFill>
                <a:schemeClr val="tx1">
                  <a:lumMod val="85000"/>
                  <a:lumOff val="15000"/>
                </a:schemeClr>
              </a:solidFill>
            </a:endParaRPr>
          </a:p>
        </p:txBody>
      </p:sp>
    </p:spTree>
    <p:extLst>
      <p:ext uri="{BB962C8B-B14F-4D97-AF65-F5344CB8AC3E}">
        <p14:creationId xmlns:p14="http://schemas.microsoft.com/office/powerpoint/2010/main" val="11321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B97BA4-01AC-44DE-B8B8-0727D66FAA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3319A9-336E-4407-B4BE-FD32FF725B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AD47831-85D2-4275-A596-395F99B3E6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9ACA173B-611C-49B6-8604-5AD22FE3D89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1882421"/>
            <a:ext cx="4001315" cy="2829726"/>
          </a:xfrm>
          <a:prstGeom prst="rect">
            <a:avLst/>
          </a:prstGeom>
        </p:spPr>
      </p:pic>
      <p:sp>
        <p:nvSpPr>
          <p:cNvPr id="2" name="Title 1"/>
          <p:cNvSpPr>
            <a:spLocks noGrp="1"/>
          </p:cNvSpPr>
          <p:nvPr>
            <p:ph type="title"/>
          </p:nvPr>
        </p:nvSpPr>
        <p:spPr>
          <a:xfrm>
            <a:off x="4974771" y="634946"/>
            <a:ext cx="6574972" cy="1450757"/>
          </a:xfrm>
        </p:spPr>
        <p:txBody>
          <a:bodyPr>
            <a:normAutofit/>
          </a:bodyPr>
          <a:lstStyle/>
          <a:p>
            <a:r>
              <a:rPr lang="en-GB" b="1" dirty="0"/>
              <a:t>Survey</a:t>
            </a:r>
          </a:p>
        </p:txBody>
      </p:sp>
      <p:sp>
        <p:nvSpPr>
          <p:cNvPr id="3" name="Content Placeholder 2"/>
          <p:cNvSpPr>
            <a:spLocks noGrp="1"/>
          </p:cNvSpPr>
          <p:nvPr>
            <p:ph idx="1"/>
          </p:nvPr>
        </p:nvSpPr>
        <p:spPr>
          <a:xfrm>
            <a:off x="4974769" y="2198914"/>
            <a:ext cx="6574973" cy="3670180"/>
          </a:xfrm>
        </p:spPr>
        <p:txBody>
          <a:bodyPr>
            <a:normAutofit/>
          </a:bodyPr>
          <a:lstStyle/>
          <a:p>
            <a:pPr marL="0" indent="0">
              <a:buNone/>
            </a:pPr>
            <a:r>
              <a:rPr lang="en-GB" dirty="0">
                <a:hlinkClick r:id="rId3"/>
              </a:rPr>
              <a:t>https://lboro.onlinesurveys.ac.uk/sexual-violence-in-higher-education-conference-survey</a:t>
            </a: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5180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sz="6200" b="1" dirty="0">
                <a:solidFill>
                  <a:schemeClr val="tx1">
                    <a:lumMod val="85000"/>
                    <a:lumOff val="15000"/>
                  </a:schemeClr>
                </a:solidFill>
              </a:rPr>
              <a:t>Unveiling Sexual Violence</a:t>
            </a:r>
            <a:br>
              <a:rPr lang="en-US" sz="6200" b="1" dirty="0">
                <a:solidFill>
                  <a:schemeClr val="tx1">
                    <a:lumMod val="85000"/>
                    <a:lumOff val="15000"/>
                  </a:schemeClr>
                </a:solidFill>
              </a:rPr>
            </a:br>
            <a:r>
              <a:rPr lang="en-US" sz="6200" dirty="0">
                <a:solidFill>
                  <a:schemeClr val="tx1">
                    <a:lumMod val="85000"/>
                    <a:lumOff val="15000"/>
                  </a:schemeClr>
                </a:solidFill>
              </a:rPr>
              <a:t>Zoe </a:t>
            </a:r>
            <a:r>
              <a:rPr lang="en-US" sz="6200" dirty="0" err="1">
                <a:solidFill>
                  <a:schemeClr val="tx1">
                    <a:lumMod val="85000"/>
                    <a:lumOff val="15000"/>
                  </a:schemeClr>
                </a:solidFill>
              </a:rPr>
              <a:t>Lodrick</a:t>
            </a:r>
            <a:r>
              <a:rPr lang="en-US" sz="6200" dirty="0">
                <a:solidFill>
                  <a:schemeClr val="tx1">
                    <a:lumMod val="85000"/>
                    <a:lumOff val="15000"/>
                  </a:schemeClr>
                </a:solidFill>
              </a:rPr>
              <a:t>  </a:t>
            </a:r>
            <a:br>
              <a:rPr lang="en-US" sz="6200" dirty="0">
                <a:solidFill>
                  <a:schemeClr val="tx1">
                    <a:lumMod val="85000"/>
                    <a:lumOff val="15000"/>
                  </a:schemeClr>
                </a:solidFill>
              </a:rPr>
            </a:br>
            <a:endParaRPr lang="en-US" sz="6200" dirty="0">
              <a:solidFill>
                <a:schemeClr val="tx1">
                  <a:lumMod val="85000"/>
                  <a:lumOff val="15000"/>
                </a:schemeClr>
              </a:solidFill>
            </a:endParaRPr>
          </a:p>
        </p:txBody>
      </p:sp>
    </p:spTree>
    <p:extLst>
      <p:ext uri="{BB962C8B-B14F-4D97-AF65-F5344CB8AC3E}">
        <p14:creationId xmlns:p14="http://schemas.microsoft.com/office/powerpoint/2010/main" val="28599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B7A7-4AE3-4509-824D-A9910E30CD7E}"/>
              </a:ext>
            </a:extLst>
          </p:cNvPr>
          <p:cNvSpPr>
            <a:spLocks noGrp="1"/>
          </p:cNvSpPr>
          <p:nvPr>
            <p:ph type="title"/>
          </p:nvPr>
        </p:nvSpPr>
        <p:spPr/>
        <p:txBody>
          <a:bodyPr/>
          <a:lstStyle/>
          <a:p>
            <a:r>
              <a:rPr lang="en-GB" dirty="0"/>
              <a:t>Zoe’s slides can be downloaded at:</a:t>
            </a:r>
          </a:p>
        </p:txBody>
      </p:sp>
      <p:sp>
        <p:nvSpPr>
          <p:cNvPr id="3" name="Content Placeholder 2">
            <a:extLst>
              <a:ext uri="{FF2B5EF4-FFF2-40B4-BE49-F238E27FC236}">
                <a16:creationId xmlns:a16="http://schemas.microsoft.com/office/drawing/2014/main" id="{AD1F4CAB-AFA5-46DB-B4B3-14C5122A4379}"/>
              </a:ext>
            </a:extLst>
          </p:cNvPr>
          <p:cNvSpPr>
            <a:spLocks noGrp="1"/>
          </p:cNvSpPr>
          <p:nvPr>
            <p:ph idx="1"/>
          </p:nvPr>
        </p:nvSpPr>
        <p:spPr/>
        <p:txBody>
          <a:bodyPr/>
          <a:lstStyle/>
          <a:p>
            <a:r>
              <a:rPr lang="en-GB" u="sng" dirty="0">
                <a:hlinkClick r:id="rId2"/>
              </a:rPr>
              <a:t>http://www.zoelodrick.co.uk/services/training/presentations</a:t>
            </a:r>
            <a:endParaRPr lang="en-GB" dirty="0"/>
          </a:p>
        </p:txBody>
      </p:sp>
    </p:spTree>
    <p:extLst>
      <p:ext uri="{BB962C8B-B14F-4D97-AF65-F5344CB8AC3E}">
        <p14:creationId xmlns:p14="http://schemas.microsoft.com/office/powerpoint/2010/main" val="22855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B97BA4-01AC-44DE-B8B8-0727D66FAA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3319A9-336E-4407-B4BE-FD32FF725B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DAD47831-85D2-4275-A596-395F99B3E6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9ACA173B-611C-49B6-8604-5AD22FE3D89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1882421"/>
            <a:ext cx="4001315" cy="2829726"/>
          </a:xfrm>
          <a:prstGeom prst="rect">
            <a:avLst/>
          </a:prstGeom>
        </p:spPr>
      </p:pic>
      <p:sp>
        <p:nvSpPr>
          <p:cNvPr id="2" name="Title 1"/>
          <p:cNvSpPr>
            <a:spLocks noGrp="1"/>
          </p:cNvSpPr>
          <p:nvPr>
            <p:ph type="title"/>
          </p:nvPr>
        </p:nvSpPr>
        <p:spPr>
          <a:xfrm>
            <a:off x="4974771" y="634946"/>
            <a:ext cx="6574972" cy="1450757"/>
          </a:xfrm>
        </p:spPr>
        <p:txBody>
          <a:bodyPr>
            <a:normAutofit/>
          </a:bodyPr>
          <a:lstStyle/>
          <a:p>
            <a:r>
              <a:rPr lang="en-GB" b="1" dirty="0"/>
              <a:t>Afternoon Breakout Sessions</a:t>
            </a:r>
          </a:p>
        </p:txBody>
      </p:sp>
      <p:sp>
        <p:nvSpPr>
          <p:cNvPr id="3" name="Content Placeholder 2"/>
          <p:cNvSpPr>
            <a:spLocks noGrp="1"/>
          </p:cNvSpPr>
          <p:nvPr>
            <p:ph idx="1"/>
          </p:nvPr>
        </p:nvSpPr>
        <p:spPr>
          <a:xfrm>
            <a:off x="4974769" y="2198914"/>
            <a:ext cx="6574973" cy="3670180"/>
          </a:xfrm>
        </p:spPr>
        <p:txBody>
          <a:bodyPr>
            <a:normAutofit/>
          </a:bodyPr>
          <a:lstStyle/>
          <a:p>
            <a:r>
              <a:rPr lang="en-US" dirty="0"/>
              <a:t>Security in Action: From Investigation to Disciplinary</a:t>
            </a:r>
          </a:p>
          <a:p>
            <a:r>
              <a:rPr lang="en-US" dirty="0"/>
              <a:t>Responding to Disclosures of Sexual Violence in Higher Education  </a:t>
            </a:r>
          </a:p>
          <a:p>
            <a:r>
              <a:rPr lang="en-US" dirty="0"/>
              <a:t>Key Messages in Campaigns: Working with the Student Body</a:t>
            </a:r>
            <a:endParaRPr lang="en-GB" dirty="0"/>
          </a:p>
        </p:txBody>
      </p:sp>
    </p:spTree>
    <p:extLst>
      <p:ext uri="{BB962C8B-B14F-4D97-AF65-F5344CB8AC3E}">
        <p14:creationId xmlns:p14="http://schemas.microsoft.com/office/powerpoint/2010/main" val="354419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25">
            <a:extLst>
              <a:ext uri="{FF2B5EF4-FFF2-40B4-BE49-F238E27FC236}">
                <a16:creationId xmlns:a16="http://schemas.microsoft.com/office/drawing/2014/main" id="{F6C9D135-2BF4-4694-8732-88EEE18AA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7">
            <a:extLst>
              <a:ext uri="{FF2B5EF4-FFF2-40B4-BE49-F238E27FC236}">
                <a16:creationId xmlns:a16="http://schemas.microsoft.com/office/drawing/2014/main" id="{F778FCE6-4D20-4A9A-90B4-C948024EBE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29">
            <a:extLst>
              <a:ext uri="{FF2B5EF4-FFF2-40B4-BE49-F238E27FC236}">
                <a16:creationId xmlns:a16="http://schemas.microsoft.com/office/drawing/2014/main" id="{FBCBF307-3BC6-4D33-BC45-E7DADD14F2A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31">
            <a:extLst>
              <a:ext uri="{FF2B5EF4-FFF2-40B4-BE49-F238E27FC236}">
                <a16:creationId xmlns:a16="http://schemas.microsoft.com/office/drawing/2014/main" id="{CC3CB7B7-20BB-49EA-92E0-B4E7B357DC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3">
            <a:extLst>
              <a:ext uri="{FF2B5EF4-FFF2-40B4-BE49-F238E27FC236}">
                <a16:creationId xmlns:a16="http://schemas.microsoft.com/office/drawing/2014/main" id="{289E419A-B5AE-415E-9CB5-E7592EBCB4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5">
            <a:extLst>
              <a:ext uri="{FF2B5EF4-FFF2-40B4-BE49-F238E27FC236}">
                <a16:creationId xmlns:a16="http://schemas.microsoft.com/office/drawing/2014/main" id="{85C909AF-B613-4306-9156-A389D915BC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37">
            <a:extLst>
              <a:ext uri="{FF2B5EF4-FFF2-40B4-BE49-F238E27FC236}">
                <a16:creationId xmlns:a16="http://schemas.microsoft.com/office/drawing/2014/main" id="{B61D0B36-9EC4-4BBA-99D6-18104549D1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18" y="2303513"/>
            <a:ext cx="2449486" cy="1732274"/>
          </a:xfrm>
          <a:prstGeom prst="rect">
            <a:avLst/>
          </a:prstGeom>
        </p:spPr>
      </p:pic>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sz="4400" b="1">
                <a:solidFill>
                  <a:schemeClr val="tx1">
                    <a:lumMod val="85000"/>
                    <a:lumOff val="15000"/>
                  </a:schemeClr>
                </a:solidFill>
              </a:rPr>
              <a:t>Security in Action: From Investigation to Disciplinary</a:t>
            </a:r>
            <a:br>
              <a:rPr lang="en-US" sz="4400" b="1">
                <a:solidFill>
                  <a:schemeClr val="tx1">
                    <a:lumMod val="85000"/>
                    <a:lumOff val="15000"/>
                  </a:schemeClr>
                </a:solidFill>
              </a:rPr>
            </a:br>
            <a:r>
              <a:rPr lang="en-US" sz="4400">
                <a:solidFill>
                  <a:schemeClr val="tx1">
                    <a:lumMod val="85000"/>
                    <a:lumOff val="15000"/>
                  </a:schemeClr>
                </a:solidFill>
              </a:rPr>
              <a:t>Geoff Feavyour</a:t>
            </a:r>
            <a:br>
              <a:rPr lang="en-US" sz="4400">
                <a:solidFill>
                  <a:schemeClr val="tx1">
                    <a:lumMod val="85000"/>
                    <a:lumOff val="15000"/>
                  </a:schemeClr>
                </a:solidFill>
              </a:rPr>
            </a:br>
            <a:r>
              <a:rPr lang="en-US" sz="4400" i="1">
                <a:solidFill>
                  <a:schemeClr val="tx1">
                    <a:lumMod val="85000"/>
                    <a:lumOff val="15000"/>
                  </a:schemeClr>
                </a:solidFill>
              </a:rPr>
              <a:t>Head of Security, Loughborough University</a:t>
            </a:r>
            <a:br>
              <a:rPr lang="en-US" sz="4400">
                <a:solidFill>
                  <a:schemeClr val="tx1">
                    <a:lumMod val="85000"/>
                    <a:lumOff val="15000"/>
                  </a:schemeClr>
                </a:solidFill>
              </a:rPr>
            </a:br>
            <a:endParaRPr lang="en-US" sz="4400">
              <a:solidFill>
                <a:schemeClr val="tx1">
                  <a:lumMod val="85000"/>
                  <a:lumOff val="15000"/>
                </a:schemeClr>
              </a:solidFill>
            </a:endParaRPr>
          </a:p>
        </p:txBody>
      </p:sp>
    </p:spTree>
    <p:extLst>
      <p:ext uri="{BB962C8B-B14F-4D97-AF65-F5344CB8AC3E}">
        <p14:creationId xmlns:p14="http://schemas.microsoft.com/office/powerpoint/2010/main" val="304789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4621-9F90-434C-88B6-F6240DA2D999}"/>
              </a:ext>
            </a:extLst>
          </p:cNvPr>
          <p:cNvSpPr>
            <a:spLocks noGrp="1"/>
          </p:cNvSpPr>
          <p:nvPr>
            <p:ph type="ctrTitle"/>
          </p:nvPr>
        </p:nvSpPr>
        <p:spPr/>
        <p:txBody>
          <a:bodyPr/>
          <a:lstStyle/>
          <a:p>
            <a:r>
              <a:rPr lang="en-GB" dirty="0"/>
              <a:t>Sexual Violence in Higher Education</a:t>
            </a:r>
          </a:p>
        </p:txBody>
      </p:sp>
      <p:sp>
        <p:nvSpPr>
          <p:cNvPr id="3" name="Subtitle 2">
            <a:extLst>
              <a:ext uri="{FF2B5EF4-FFF2-40B4-BE49-F238E27FC236}">
                <a16:creationId xmlns:a16="http://schemas.microsoft.com/office/drawing/2014/main" id="{9D46789B-658C-4068-981B-14D1B98EBC5F}"/>
              </a:ext>
            </a:extLst>
          </p:cNvPr>
          <p:cNvSpPr>
            <a:spLocks noGrp="1"/>
          </p:cNvSpPr>
          <p:nvPr>
            <p:ph type="subTitle" idx="1"/>
          </p:nvPr>
        </p:nvSpPr>
        <p:spPr/>
        <p:txBody>
          <a:bodyPr>
            <a:normAutofit fontScale="85000" lnSpcReduction="20000"/>
          </a:bodyPr>
          <a:lstStyle/>
          <a:p>
            <a:r>
              <a:rPr lang="en-GB" i="1" dirty="0"/>
              <a:t>University Policy and Procedure</a:t>
            </a:r>
          </a:p>
          <a:p>
            <a:r>
              <a:rPr lang="en-GB" i="1" dirty="0"/>
              <a:t>Geoff Feavyour</a:t>
            </a:r>
          </a:p>
          <a:p>
            <a:r>
              <a:rPr lang="en-GB" i="1" dirty="0"/>
              <a:t>Security Manager</a:t>
            </a:r>
          </a:p>
          <a:p>
            <a:r>
              <a:rPr lang="en-GB" i="1" dirty="0"/>
              <a:t>Loughborough University</a:t>
            </a:r>
            <a:endParaRPr lang="en-GB" dirty="0"/>
          </a:p>
        </p:txBody>
      </p:sp>
    </p:spTree>
    <p:extLst>
      <p:ext uri="{BB962C8B-B14F-4D97-AF65-F5344CB8AC3E}">
        <p14:creationId xmlns:p14="http://schemas.microsoft.com/office/powerpoint/2010/main" val="1358794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19b331a-0c7f-42ab-9184-f863a8a39d46"/>
</p:tagLst>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2591</Words>
  <Application>Microsoft Office PowerPoint</Application>
  <PresentationFormat>Widescreen</PresentationFormat>
  <Paragraphs>279</Paragraphs>
  <Slides>46</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46</vt:i4>
      </vt:variant>
    </vt:vector>
  </HeadingPairs>
  <TitlesOfParts>
    <vt:vector size="53" baseType="lpstr">
      <vt:lpstr>Arial</vt:lpstr>
      <vt:lpstr>Calibri</vt:lpstr>
      <vt:lpstr>Calibri Light</vt:lpstr>
      <vt:lpstr>Retrospect</vt:lpstr>
      <vt:lpstr>Default Theme</vt:lpstr>
      <vt:lpstr>Office Theme</vt:lpstr>
      <vt:lpstr>1_Default Theme</vt:lpstr>
      <vt:lpstr>PowerPoint Presentation</vt:lpstr>
      <vt:lpstr>Housekeeping, welcome and introduction Professor Robert Allison  Vice-Chancellor and President  Loughborough University </vt:lpstr>
      <vt:lpstr>Online anonymous reporting of sexual assault and harassment. Is it effective? Carolyn Worth  SECASA Manager    South Eastern Centre Against Sexual Assault</vt:lpstr>
      <vt:lpstr>Carolyn’s presentation can be found at:</vt:lpstr>
      <vt:lpstr>Unveiling Sexual Violence Zoe Lodrick   </vt:lpstr>
      <vt:lpstr>Zoe’s slides can be downloaded at:</vt:lpstr>
      <vt:lpstr>Afternoon Breakout Sessions</vt:lpstr>
      <vt:lpstr>Security in Action: From Investigation to Disciplinary Geoff Feavyour Head of Security, Loughborough University </vt:lpstr>
      <vt:lpstr>Sexual Violence in Higher Education</vt:lpstr>
      <vt:lpstr>University Context</vt:lpstr>
      <vt:lpstr>Reported SV at Loughborough University in 2017 </vt:lpstr>
      <vt:lpstr>Reported SV at Loughborough University in 2017 </vt:lpstr>
      <vt:lpstr>Serious Sexual Assault  October 2016</vt:lpstr>
      <vt:lpstr>Complaint</vt:lpstr>
      <vt:lpstr>Background and context</vt:lpstr>
      <vt:lpstr>Issues during investigation</vt:lpstr>
      <vt:lpstr>Not Guilty </vt:lpstr>
      <vt:lpstr>Balance of probability</vt:lpstr>
      <vt:lpstr>Lessons</vt:lpstr>
      <vt:lpstr> What to do if a student discloses an incident of sexual violence: </vt:lpstr>
      <vt:lpstr>Sexual Violence in Higher Education</vt:lpstr>
      <vt:lpstr>Responding to Disclosures of Sexual Violence in Higher Education Lisa Brooks-Lewis Mental Health Support Team Manager, Loughborough University </vt:lpstr>
      <vt:lpstr>Responding to Disclosures of  Sexual Violence in Higher Education </vt:lpstr>
      <vt:lpstr>Your role</vt:lpstr>
      <vt:lpstr>PowerPoint Presentation</vt:lpstr>
      <vt:lpstr>PowerPoint Presentation</vt:lpstr>
      <vt:lpstr>PowerPoint Presentation</vt:lpstr>
      <vt:lpstr>PowerPoint Presentation</vt:lpstr>
      <vt:lpstr>More training…..</vt:lpstr>
      <vt:lpstr>Working with the student body on Sexual Violence issues Hannah Keating, Welfare and Diversity Executive Officer, Loughborough Students’ Union    Manuel Alonso Director of Student Services, Loughborough University</vt:lpstr>
      <vt:lpstr>Working with the student body on Sexual Violence issues</vt:lpstr>
      <vt:lpstr>Outline</vt:lpstr>
      <vt:lpstr>About Loughborough</vt:lpstr>
      <vt:lpstr>Our specific issues and starting point</vt:lpstr>
      <vt:lpstr>Beginning to respond (the underpinning work)</vt:lpstr>
      <vt:lpstr>Student-led interventions – Bystander Intervention </vt:lpstr>
      <vt:lpstr>Student-led interventions – Speak Out Now </vt:lpstr>
      <vt:lpstr>Student-led Interventions - Workshops</vt:lpstr>
      <vt:lpstr>Student-led interventions – Consent Workshop Co-ordinator role</vt:lpstr>
      <vt:lpstr>Student-led interventions – Consent Week</vt:lpstr>
      <vt:lpstr>PowerPoint Presentation</vt:lpstr>
      <vt:lpstr>Pulling the levers available</vt:lpstr>
      <vt:lpstr>Some thoughts on engaging students</vt:lpstr>
      <vt:lpstr>Questions? (and thanks for listening!)</vt:lpstr>
      <vt:lpstr>Closing Remarks Dr Manuel Alonso  Director of Student Services    Loughborough University </vt:lpstr>
      <vt:lpstr>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Carys Page Page</dc:creator>
  <cp:lastModifiedBy>Carys Page</cp:lastModifiedBy>
  <cp:revision>9</cp:revision>
  <dcterms:created xsi:type="dcterms:W3CDTF">2018-03-18T20:39:27Z</dcterms:created>
  <dcterms:modified xsi:type="dcterms:W3CDTF">2019-05-14T09:59:26Z</dcterms:modified>
</cp:coreProperties>
</file>