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287" r:id="rId3"/>
    <p:sldId id="257" r:id="rId4"/>
    <p:sldId id="258" r:id="rId5"/>
    <p:sldId id="259" r:id="rId6"/>
    <p:sldId id="260" r:id="rId7"/>
    <p:sldId id="261" r:id="rId8"/>
    <p:sldId id="276" r:id="rId9"/>
    <p:sldId id="263" r:id="rId10"/>
    <p:sldId id="282" r:id="rId11"/>
    <p:sldId id="264" r:id="rId12"/>
    <p:sldId id="283" r:id="rId13"/>
    <p:sldId id="277" r:id="rId14"/>
    <p:sldId id="265" r:id="rId15"/>
    <p:sldId id="278" r:id="rId16"/>
    <p:sldId id="266" r:id="rId17"/>
    <p:sldId id="279" r:id="rId18"/>
    <p:sldId id="281" r:id="rId19"/>
    <p:sldId id="267" r:id="rId20"/>
    <p:sldId id="284" r:id="rId21"/>
    <p:sldId id="280" r:id="rId22"/>
    <p:sldId id="268" r:id="rId23"/>
    <p:sldId id="269" r:id="rId24"/>
    <p:sldId id="270" r:id="rId25"/>
    <p:sldId id="271" r:id="rId26"/>
    <p:sldId id="272" r:id="rId27"/>
    <p:sldId id="285" r:id="rId28"/>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nn Mackay" initials="F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6628" autoAdjust="0"/>
  </p:normalViewPr>
  <p:slideViewPr>
    <p:cSldViewPr snapToGrid="0" snapToObjects="1">
      <p:cViewPr varScale="1">
        <p:scale>
          <a:sx n="72" d="100"/>
          <a:sy n="72" d="100"/>
        </p:scale>
        <p:origin x="2724"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F192A7-FDDD-4F02-AAB3-371400C934F3}" type="doc">
      <dgm:prSet loTypeId="urn:microsoft.com/office/officeart/2005/8/layout/venn3" loCatId="relationship" qsTypeId="urn:microsoft.com/office/officeart/2005/8/quickstyle/simple1" qsCatId="simple" csTypeId="urn:microsoft.com/office/officeart/2005/8/colors/accent2_2" csCatId="accent2" phldr="1"/>
      <dgm:spPr/>
      <dgm:t>
        <a:bodyPr/>
        <a:lstStyle/>
        <a:p>
          <a:endParaRPr lang="en-US"/>
        </a:p>
      </dgm:t>
    </dgm:pt>
    <dgm:pt modelId="{1BB71FD9-4087-4633-B8EF-8E2729808AB3}">
      <dgm:prSet phldrT="[Text]" custT="1"/>
      <dgm:spPr/>
      <dgm:t>
        <a:bodyPr/>
        <a:lstStyle/>
        <a:p>
          <a:r>
            <a:rPr lang="en-US"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 Unwanted sexual touching and groping</a:t>
          </a:r>
          <a:endParaRPr lang="en-US"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E39CDB7F-7F9B-4546-A672-F114E40767D5}" type="parTrans" cxnId="{E3082C19-576F-4A20-A5FE-5DEF7C5E43EA}">
      <dgm:prSet/>
      <dgm:spPr/>
      <dgm:t>
        <a:bodyPr/>
        <a:lstStyle/>
        <a:p>
          <a:endParaRPr lang="en-US"/>
        </a:p>
      </dgm:t>
    </dgm:pt>
    <dgm:pt modelId="{162B3F5D-7D08-4376-B9D5-679B88726E01}" type="sibTrans" cxnId="{E3082C19-576F-4A20-A5FE-5DEF7C5E43EA}">
      <dgm:prSet/>
      <dgm:spPr/>
      <dgm:t>
        <a:bodyPr/>
        <a:lstStyle/>
        <a:p>
          <a:endParaRPr lang="en-US"/>
        </a:p>
      </dgm:t>
    </dgm:pt>
    <dgm:pt modelId="{90FBE1B3-BF8D-4DFB-BF50-2ACFCD7F69EE}">
      <dgm:prSet phldrT="[Text]" custT="1"/>
      <dgm:spPr/>
      <dgm:t>
        <a:bodyPr/>
        <a:lstStyle/>
        <a:p>
          <a:r>
            <a:rPr lang="en-US"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                      Sexual consent</a:t>
          </a:r>
          <a:endParaRPr lang="en-US"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0AB7B3E7-5A28-40E2-B3D6-8B61DF6DF37C}" type="parTrans" cxnId="{0AB02B16-1FA7-4489-8FC1-DFF2E819635E}">
      <dgm:prSet/>
      <dgm:spPr/>
      <dgm:t>
        <a:bodyPr/>
        <a:lstStyle/>
        <a:p>
          <a:endParaRPr lang="en-US"/>
        </a:p>
      </dgm:t>
    </dgm:pt>
    <dgm:pt modelId="{4693A903-A256-495E-B96F-4FA66ACC1B4F}" type="sibTrans" cxnId="{0AB02B16-1FA7-4489-8FC1-DFF2E819635E}">
      <dgm:prSet/>
      <dgm:spPr/>
      <dgm:t>
        <a:bodyPr/>
        <a:lstStyle/>
        <a:p>
          <a:endParaRPr lang="en-US"/>
        </a:p>
      </dgm:t>
    </dgm:pt>
    <dgm:pt modelId="{F66E8CA5-496E-46D1-884A-37FF19F67F26}">
      <dgm:prSet phldrT="[Text]" custT="1"/>
      <dgm:spPr/>
      <dgm:t>
        <a:bodyPr/>
        <a:lstStyle/>
        <a:p>
          <a:r>
            <a:rPr lang="en-US"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3.</a:t>
          </a:r>
        </a:p>
        <a:p>
          <a:r>
            <a:rPr lang="en-US"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Inappropriate use of social media</a:t>
          </a:r>
          <a:endParaRPr lang="en-US"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08049AB5-F71A-4117-8592-F8E2B1EAF963}" type="parTrans" cxnId="{7417EC68-25A6-4E22-9E6E-F2B9A93EA44E}">
      <dgm:prSet/>
      <dgm:spPr/>
      <dgm:t>
        <a:bodyPr/>
        <a:lstStyle/>
        <a:p>
          <a:endParaRPr lang="en-US"/>
        </a:p>
      </dgm:t>
    </dgm:pt>
    <dgm:pt modelId="{E817FB21-228D-48B3-A7D6-D12E3142F7CE}" type="sibTrans" cxnId="{7417EC68-25A6-4E22-9E6E-F2B9A93EA44E}">
      <dgm:prSet/>
      <dgm:spPr/>
      <dgm:t>
        <a:bodyPr/>
        <a:lstStyle/>
        <a:p>
          <a:endParaRPr lang="en-US"/>
        </a:p>
      </dgm:t>
    </dgm:pt>
    <dgm:pt modelId="{C6A38C3C-0B5D-4506-9F24-F0C2DD6BCF4B}">
      <dgm:prSet phldrT="[Text]" custT="1"/>
      <dgm:spPr/>
      <dgm:t>
        <a:bodyPr/>
        <a:lstStyle/>
        <a:p>
          <a:pPr algn="ctr"/>
          <a:r>
            <a:rPr lang="en-US"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               Domestic</a:t>
          </a:r>
        </a:p>
        <a:p>
          <a:pPr algn="ctr"/>
          <a:r>
            <a:rPr lang="en-US"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abuse</a:t>
          </a:r>
          <a:endParaRPr lang="en-US"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3F2C8A02-7279-4659-84B3-DB2FB224B1DD}" type="parTrans" cxnId="{3F75FD07-7C11-4978-98D8-83EE855663F6}">
      <dgm:prSet/>
      <dgm:spPr/>
      <dgm:t>
        <a:bodyPr/>
        <a:lstStyle/>
        <a:p>
          <a:endParaRPr lang="en-US"/>
        </a:p>
      </dgm:t>
    </dgm:pt>
    <dgm:pt modelId="{5FDF58E5-F5A1-4E48-87E1-C88C90A8D404}" type="sibTrans" cxnId="{3F75FD07-7C11-4978-98D8-83EE855663F6}">
      <dgm:prSet/>
      <dgm:spPr/>
      <dgm:t>
        <a:bodyPr/>
        <a:lstStyle/>
        <a:p>
          <a:endParaRPr lang="en-US"/>
        </a:p>
      </dgm:t>
    </dgm:pt>
    <dgm:pt modelId="{97D1D49B-7E4B-49F5-8D43-7977307A983B}">
      <dgm:prSet custT="1"/>
      <dgm:spPr/>
      <dgm:t>
        <a:bodyPr/>
        <a:lstStyle/>
        <a:p>
          <a:endParaRPr lang="en-US" sz="1600" b="1" dirty="0" smtClean="0">
            <a:latin typeface="Open Sans" panose="020B0606030504020204" pitchFamily="34" charset="0"/>
            <a:ea typeface="Open Sans" panose="020B0606030504020204" pitchFamily="34" charset="0"/>
            <a:cs typeface="Open Sans" panose="020B0606030504020204" pitchFamily="34" charset="0"/>
          </a:endParaRPr>
        </a:p>
        <a:p>
          <a:r>
            <a:rPr lang="en-US" sz="16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5.               Initiation and humiliation ceremonies</a:t>
          </a:r>
          <a:endParaRPr lang="en-US"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gm:t>
    </dgm:pt>
    <dgm:pt modelId="{38DF4550-E458-4E85-8BD3-4BD9326F5650}" type="parTrans" cxnId="{FF390650-3911-45B1-8753-53DAA3129F57}">
      <dgm:prSet/>
      <dgm:spPr/>
      <dgm:t>
        <a:bodyPr/>
        <a:lstStyle/>
        <a:p>
          <a:endParaRPr lang="en-US"/>
        </a:p>
      </dgm:t>
    </dgm:pt>
    <dgm:pt modelId="{1EB6792D-4F73-45AE-B940-41CDFE72E048}" type="sibTrans" cxnId="{FF390650-3911-45B1-8753-53DAA3129F57}">
      <dgm:prSet/>
      <dgm:spPr/>
      <dgm:t>
        <a:bodyPr/>
        <a:lstStyle/>
        <a:p>
          <a:endParaRPr lang="en-US"/>
        </a:p>
      </dgm:t>
    </dgm:pt>
    <dgm:pt modelId="{51868D21-EA62-4B66-9E5A-B4137605C9ED}" type="pres">
      <dgm:prSet presAssocID="{48F192A7-FDDD-4F02-AAB3-371400C934F3}" presName="Name0" presStyleCnt="0">
        <dgm:presLayoutVars>
          <dgm:dir/>
          <dgm:resizeHandles val="exact"/>
        </dgm:presLayoutVars>
      </dgm:prSet>
      <dgm:spPr/>
      <dgm:t>
        <a:bodyPr/>
        <a:lstStyle/>
        <a:p>
          <a:endParaRPr lang="en-US"/>
        </a:p>
      </dgm:t>
    </dgm:pt>
    <dgm:pt modelId="{4BA04980-305D-4093-B7A5-018F4800B564}" type="pres">
      <dgm:prSet presAssocID="{1BB71FD9-4087-4633-B8EF-8E2729808AB3}" presName="Name5" presStyleLbl="vennNode1" presStyleIdx="0" presStyleCnt="5">
        <dgm:presLayoutVars>
          <dgm:bulletEnabled val="1"/>
        </dgm:presLayoutVars>
      </dgm:prSet>
      <dgm:spPr/>
      <dgm:t>
        <a:bodyPr/>
        <a:lstStyle/>
        <a:p>
          <a:endParaRPr lang="en-US"/>
        </a:p>
      </dgm:t>
    </dgm:pt>
    <dgm:pt modelId="{E25D72CE-F30A-488F-B7C4-B0DA3DB2D72E}" type="pres">
      <dgm:prSet presAssocID="{162B3F5D-7D08-4376-B9D5-679B88726E01}" presName="space" presStyleCnt="0"/>
      <dgm:spPr/>
    </dgm:pt>
    <dgm:pt modelId="{9B0C9FA2-BEB9-4E67-92DF-58DFAD17ECEB}" type="pres">
      <dgm:prSet presAssocID="{90FBE1B3-BF8D-4DFB-BF50-2ACFCD7F69EE}" presName="Name5" presStyleLbl="vennNode1" presStyleIdx="1" presStyleCnt="5">
        <dgm:presLayoutVars>
          <dgm:bulletEnabled val="1"/>
        </dgm:presLayoutVars>
      </dgm:prSet>
      <dgm:spPr/>
      <dgm:t>
        <a:bodyPr/>
        <a:lstStyle/>
        <a:p>
          <a:endParaRPr lang="en-US"/>
        </a:p>
      </dgm:t>
    </dgm:pt>
    <dgm:pt modelId="{31ABFE13-6AAD-4B97-8CAD-15A170C88ACA}" type="pres">
      <dgm:prSet presAssocID="{4693A903-A256-495E-B96F-4FA66ACC1B4F}" presName="space" presStyleCnt="0"/>
      <dgm:spPr/>
    </dgm:pt>
    <dgm:pt modelId="{9003836E-742F-40C6-AC11-9064959D5EBF}" type="pres">
      <dgm:prSet presAssocID="{F66E8CA5-496E-46D1-884A-37FF19F67F26}" presName="Name5" presStyleLbl="vennNode1" presStyleIdx="2" presStyleCnt="5" custScaleX="112264">
        <dgm:presLayoutVars>
          <dgm:bulletEnabled val="1"/>
        </dgm:presLayoutVars>
      </dgm:prSet>
      <dgm:spPr/>
      <dgm:t>
        <a:bodyPr/>
        <a:lstStyle/>
        <a:p>
          <a:endParaRPr lang="en-US"/>
        </a:p>
      </dgm:t>
    </dgm:pt>
    <dgm:pt modelId="{BEE52862-406C-44FA-85B6-B415EBBD9099}" type="pres">
      <dgm:prSet presAssocID="{E817FB21-228D-48B3-A7D6-D12E3142F7CE}" presName="space" presStyleCnt="0"/>
      <dgm:spPr/>
    </dgm:pt>
    <dgm:pt modelId="{272D5ACC-B66F-4B52-950E-5F79460DD609}" type="pres">
      <dgm:prSet presAssocID="{C6A38C3C-0B5D-4506-9F24-F0C2DD6BCF4B}" presName="Name5" presStyleLbl="vennNode1" presStyleIdx="3" presStyleCnt="5">
        <dgm:presLayoutVars>
          <dgm:bulletEnabled val="1"/>
        </dgm:presLayoutVars>
      </dgm:prSet>
      <dgm:spPr/>
      <dgm:t>
        <a:bodyPr/>
        <a:lstStyle/>
        <a:p>
          <a:endParaRPr lang="en-US"/>
        </a:p>
      </dgm:t>
    </dgm:pt>
    <dgm:pt modelId="{5FFA9F0E-EA42-4198-8D26-F0CEAB417829}" type="pres">
      <dgm:prSet presAssocID="{5FDF58E5-F5A1-4E48-87E1-C88C90A8D404}" presName="space" presStyleCnt="0"/>
      <dgm:spPr/>
    </dgm:pt>
    <dgm:pt modelId="{F1748407-1720-4F3B-9969-3CFD46BE253F}" type="pres">
      <dgm:prSet presAssocID="{97D1D49B-7E4B-49F5-8D43-7977307A983B}" presName="Name5" presStyleLbl="vennNode1" presStyleIdx="4" presStyleCnt="5">
        <dgm:presLayoutVars>
          <dgm:bulletEnabled val="1"/>
        </dgm:presLayoutVars>
      </dgm:prSet>
      <dgm:spPr/>
      <dgm:t>
        <a:bodyPr/>
        <a:lstStyle/>
        <a:p>
          <a:endParaRPr lang="en-US"/>
        </a:p>
      </dgm:t>
    </dgm:pt>
  </dgm:ptLst>
  <dgm:cxnLst>
    <dgm:cxn modelId="{7417EC68-25A6-4E22-9E6E-F2B9A93EA44E}" srcId="{48F192A7-FDDD-4F02-AAB3-371400C934F3}" destId="{F66E8CA5-496E-46D1-884A-37FF19F67F26}" srcOrd="2" destOrd="0" parTransId="{08049AB5-F71A-4117-8592-F8E2B1EAF963}" sibTransId="{E817FB21-228D-48B3-A7D6-D12E3142F7CE}"/>
    <dgm:cxn modelId="{0AB02B16-1FA7-4489-8FC1-DFF2E819635E}" srcId="{48F192A7-FDDD-4F02-AAB3-371400C934F3}" destId="{90FBE1B3-BF8D-4DFB-BF50-2ACFCD7F69EE}" srcOrd="1" destOrd="0" parTransId="{0AB7B3E7-5A28-40E2-B3D6-8B61DF6DF37C}" sibTransId="{4693A903-A256-495E-B96F-4FA66ACC1B4F}"/>
    <dgm:cxn modelId="{E3082C19-576F-4A20-A5FE-5DEF7C5E43EA}" srcId="{48F192A7-FDDD-4F02-AAB3-371400C934F3}" destId="{1BB71FD9-4087-4633-B8EF-8E2729808AB3}" srcOrd="0" destOrd="0" parTransId="{E39CDB7F-7F9B-4546-A672-F114E40767D5}" sibTransId="{162B3F5D-7D08-4376-B9D5-679B88726E01}"/>
    <dgm:cxn modelId="{AADF1A3A-120F-4E20-9354-FEC0A7D496D9}" type="presOf" srcId="{48F192A7-FDDD-4F02-AAB3-371400C934F3}" destId="{51868D21-EA62-4B66-9E5A-B4137605C9ED}" srcOrd="0" destOrd="0" presId="urn:microsoft.com/office/officeart/2005/8/layout/venn3"/>
    <dgm:cxn modelId="{86511778-8DEA-4FCA-8FFD-92D569E68C1A}" type="presOf" srcId="{F66E8CA5-496E-46D1-884A-37FF19F67F26}" destId="{9003836E-742F-40C6-AC11-9064959D5EBF}" srcOrd="0" destOrd="0" presId="urn:microsoft.com/office/officeart/2005/8/layout/venn3"/>
    <dgm:cxn modelId="{1CD256AE-628A-4BBB-94DA-F12E05D331AB}" type="presOf" srcId="{90FBE1B3-BF8D-4DFB-BF50-2ACFCD7F69EE}" destId="{9B0C9FA2-BEB9-4E67-92DF-58DFAD17ECEB}" srcOrd="0" destOrd="0" presId="urn:microsoft.com/office/officeart/2005/8/layout/venn3"/>
    <dgm:cxn modelId="{3906D1B2-870D-43B9-8C66-E6911060E3AC}" type="presOf" srcId="{97D1D49B-7E4B-49F5-8D43-7977307A983B}" destId="{F1748407-1720-4F3B-9969-3CFD46BE253F}" srcOrd="0" destOrd="0" presId="urn:microsoft.com/office/officeart/2005/8/layout/venn3"/>
    <dgm:cxn modelId="{FF390650-3911-45B1-8753-53DAA3129F57}" srcId="{48F192A7-FDDD-4F02-AAB3-371400C934F3}" destId="{97D1D49B-7E4B-49F5-8D43-7977307A983B}" srcOrd="4" destOrd="0" parTransId="{38DF4550-E458-4E85-8BD3-4BD9326F5650}" sibTransId="{1EB6792D-4F73-45AE-B940-41CDFE72E048}"/>
    <dgm:cxn modelId="{3F75FD07-7C11-4978-98D8-83EE855663F6}" srcId="{48F192A7-FDDD-4F02-AAB3-371400C934F3}" destId="{C6A38C3C-0B5D-4506-9F24-F0C2DD6BCF4B}" srcOrd="3" destOrd="0" parTransId="{3F2C8A02-7279-4659-84B3-DB2FB224B1DD}" sibTransId="{5FDF58E5-F5A1-4E48-87E1-C88C90A8D404}"/>
    <dgm:cxn modelId="{0CDAC323-5D51-44B1-8E63-EFF63C66BB14}" type="presOf" srcId="{1BB71FD9-4087-4633-B8EF-8E2729808AB3}" destId="{4BA04980-305D-4093-B7A5-018F4800B564}" srcOrd="0" destOrd="0" presId="urn:microsoft.com/office/officeart/2005/8/layout/venn3"/>
    <dgm:cxn modelId="{03ED5537-BFA1-4F47-AA60-0B02BF898270}" type="presOf" srcId="{C6A38C3C-0B5D-4506-9F24-F0C2DD6BCF4B}" destId="{272D5ACC-B66F-4B52-950E-5F79460DD609}" srcOrd="0" destOrd="0" presId="urn:microsoft.com/office/officeart/2005/8/layout/venn3"/>
    <dgm:cxn modelId="{736565E7-416A-4642-BF21-311B21F0ED06}" type="presParOf" srcId="{51868D21-EA62-4B66-9E5A-B4137605C9ED}" destId="{4BA04980-305D-4093-B7A5-018F4800B564}" srcOrd="0" destOrd="0" presId="urn:microsoft.com/office/officeart/2005/8/layout/venn3"/>
    <dgm:cxn modelId="{D3177631-6367-4366-8032-08C55E28D86D}" type="presParOf" srcId="{51868D21-EA62-4B66-9E5A-B4137605C9ED}" destId="{E25D72CE-F30A-488F-B7C4-B0DA3DB2D72E}" srcOrd="1" destOrd="0" presId="urn:microsoft.com/office/officeart/2005/8/layout/venn3"/>
    <dgm:cxn modelId="{7D36A305-BDD9-47FA-9EA4-BB94B547E486}" type="presParOf" srcId="{51868D21-EA62-4B66-9E5A-B4137605C9ED}" destId="{9B0C9FA2-BEB9-4E67-92DF-58DFAD17ECEB}" srcOrd="2" destOrd="0" presId="urn:microsoft.com/office/officeart/2005/8/layout/venn3"/>
    <dgm:cxn modelId="{5F0B5333-6619-4BAF-9BFD-75E641237AE3}" type="presParOf" srcId="{51868D21-EA62-4B66-9E5A-B4137605C9ED}" destId="{31ABFE13-6AAD-4B97-8CAD-15A170C88ACA}" srcOrd="3" destOrd="0" presId="urn:microsoft.com/office/officeart/2005/8/layout/venn3"/>
    <dgm:cxn modelId="{3CBBAD33-CA6A-45B1-A564-0625E059D251}" type="presParOf" srcId="{51868D21-EA62-4B66-9E5A-B4137605C9ED}" destId="{9003836E-742F-40C6-AC11-9064959D5EBF}" srcOrd="4" destOrd="0" presId="urn:microsoft.com/office/officeart/2005/8/layout/venn3"/>
    <dgm:cxn modelId="{540915B4-63E7-429F-952A-9A608A180B39}" type="presParOf" srcId="{51868D21-EA62-4B66-9E5A-B4137605C9ED}" destId="{BEE52862-406C-44FA-85B6-B415EBBD9099}" srcOrd="5" destOrd="0" presId="urn:microsoft.com/office/officeart/2005/8/layout/venn3"/>
    <dgm:cxn modelId="{D99CD4F3-FA27-4D48-ADD5-55492202C202}" type="presParOf" srcId="{51868D21-EA62-4B66-9E5A-B4137605C9ED}" destId="{272D5ACC-B66F-4B52-950E-5F79460DD609}" srcOrd="6" destOrd="0" presId="urn:microsoft.com/office/officeart/2005/8/layout/venn3"/>
    <dgm:cxn modelId="{7ED72224-D64A-4E57-9968-9F42C647DE4C}" type="presParOf" srcId="{51868D21-EA62-4B66-9E5A-B4137605C9ED}" destId="{5FFA9F0E-EA42-4198-8D26-F0CEAB417829}" srcOrd="7" destOrd="0" presId="urn:microsoft.com/office/officeart/2005/8/layout/venn3"/>
    <dgm:cxn modelId="{8119647C-E4B2-44E8-A920-5D08764B44A9}" type="presParOf" srcId="{51868D21-EA62-4B66-9E5A-B4137605C9ED}" destId="{F1748407-1720-4F3B-9969-3CFD46BE253F}"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04980-305D-4093-B7A5-018F4800B564}">
      <dsp:nvSpPr>
        <dsp:cNvPr id="0" name=""/>
        <dsp:cNvSpPr/>
      </dsp:nvSpPr>
      <dsp:spPr>
        <a:xfrm>
          <a:off x="2699" y="1218252"/>
          <a:ext cx="2078228" cy="20782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72" tIns="20320" rIns="114372"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 Unwanted sexual touching and groping</a:t>
          </a:r>
          <a:endParaRPr lang="en-US" sz="1600" b="1"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307048" y="1522601"/>
        <a:ext cx="1469530" cy="1469530"/>
      </dsp:txXfrm>
    </dsp:sp>
    <dsp:sp modelId="{9B0C9FA2-BEB9-4E67-92DF-58DFAD17ECEB}">
      <dsp:nvSpPr>
        <dsp:cNvPr id="0" name=""/>
        <dsp:cNvSpPr/>
      </dsp:nvSpPr>
      <dsp:spPr>
        <a:xfrm>
          <a:off x="1665281" y="1218252"/>
          <a:ext cx="2078228" cy="20782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72" tIns="20320" rIns="114372"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                      Sexual consent</a:t>
          </a:r>
          <a:endParaRPr lang="en-US" sz="1600" b="1"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1969630" y="1522601"/>
        <a:ext cx="1469530" cy="1469530"/>
      </dsp:txXfrm>
    </dsp:sp>
    <dsp:sp modelId="{9003836E-742F-40C6-AC11-9064959D5EBF}">
      <dsp:nvSpPr>
        <dsp:cNvPr id="0" name=""/>
        <dsp:cNvSpPr/>
      </dsp:nvSpPr>
      <dsp:spPr>
        <a:xfrm>
          <a:off x="3327864" y="1218252"/>
          <a:ext cx="2333101" cy="20782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72" tIns="20320" rIns="114372"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3.</a:t>
          </a:r>
        </a:p>
        <a:p>
          <a:pPr lvl="0" algn="ctr" defTabSz="711200">
            <a:lnSpc>
              <a:spcPct val="90000"/>
            </a:lnSpc>
            <a:spcBef>
              <a:spcPct val="0"/>
            </a:spcBef>
            <a:spcAft>
              <a:spcPct val="35000"/>
            </a:spcAft>
          </a:pPr>
          <a:r>
            <a:rPr lang="en-US" sz="1600" b="1" kern="12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Inappropriate use of social media</a:t>
          </a:r>
          <a:endParaRPr lang="en-US" sz="1600" b="1"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3669539" y="1522601"/>
        <a:ext cx="1649751" cy="1469530"/>
      </dsp:txXfrm>
    </dsp:sp>
    <dsp:sp modelId="{272D5ACC-B66F-4B52-950E-5F79460DD609}">
      <dsp:nvSpPr>
        <dsp:cNvPr id="0" name=""/>
        <dsp:cNvSpPr/>
      </dsp:nvSpPr>
      <dsp:spPr>
        <a:xfrm>
          <a:off x="5245320" y="1218252"/>
          <a:ext cx="2078228" cy="20782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72" tIns="20320" rIns="114372"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               Domestic</a:t>
          </a:r>
        </a:p>
        <a:p>
          <a:pPr lvl="0" algn="ctr" defTabSz="711200">
            <a:lnSpc>
              <a:spcPct val="90000"/>
            </a:lnSpc>
            <a:spcBef>
              <a:spcPct val="0"/>
            </a:spcBef>
            <a:spcAft>
              <a:spcPct val="35000"/>
            </a:spcAft>
          </a:pPr>
          <a:r>
            <a:rPr lang="en-US" sz="1600" b="1" kern="12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abuse</a:t>
          </a:r>
          <a:endParaRPr lang="en-US" sz="1600" b="1"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5549669" y="1522601"/>
        <a:ext cx="1469530" cy="1469530"/>
      </dsp:txXfrm>
    </dsp:sp>
    <dsp:sp modelId="{F1748407-1720-4F3B-9969-3CFD46BE253F}">
      <dsp:nvSpPr>
        <dsp:cNvPr id="0" name=""/>
        <dsp:cNvSpPr/>
      </dsp:nvSpPr>
      <dsp:spPr>
        <a:xfrm>
          <a:off x="6907902" y="1218252"/>
          <a:ext cx="2078228" cy="20782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372" tIns="20320" rIns="114372" bIns="20320" numCol="1" spcCol="1270" anchor="ctr" anchorCtr="0">
          <a:noAutofit/>
        </a:bodyPr>
        <a:lstStyle/>
        <a:p>
          <a:pPr lvl="0" algn="ctr" defTabSz="711200">
            <a:lnSpc>
              <a:spcPct val="90000"/>
            </a:lnSpc>
            <a:spcBef>
              <a:spcPct val="0"/>
            </a:spcBef>
            <a:spcAft>
              <a:spcPct val="35000"/>
            </a:spcAft>
          </a:pPr>
          <a:endParaRPr lang="en-US" sz="1600" b="1" kern="1200" dirty="0" smtClean="0">
            <a:latin typeface="Open Sans" panose="020B0606030504020204" pitchFamily="34" charset="0"/>
            <a:ea typeface="Open Sans" panose="020B0606030504020204" pitchFamily="34" charset="0"/>
            <a:cs typeface="Open Sans" panose="020B0606030504020204" pitchFamily="34" charset="0"/>
          </a:endParaRPr>
        </a:p>
        <a:p>
          <a:pPr lvl="0" algn="ctr" defTabSz="711200">
            <a:lnSpc>
              <a:spcPct val="90000"/>
            </a:lnSpc>
            <a:spcBef>
              <a:spcPct val="0"/>
            </a:spcBef>
            <a:spcAft>
              <a:spcPct val="35000"/>
            </a:spcAft>
          </a:pPr>
          <a:r>
            <a:rPr lang="en-US" sz="1600" b="1" kern="12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5.               Initiation and humiliation ceremonies</a:t>
          </a:r>
          <a:endParaRPr lang="en-US" sz="1600" b="1"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dsp:txBody>
      <dsp:txXfrm>
        <a:off x="7212251" y="1522601"/>
        <a:ext cx="1469530" cy="146953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44BBF218-7FBE-44EF-A80D-E426775121C0}" type="datetimeFigureOut">
              <a:rPr lang="en-GB" smtClean="0"/>
              <a:t>15/05/2019</a:t>
            </a:fld>
            <a:endParaRPr lang="en-GB"/>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718E0747-FC15-409E-9216-5E37C3E00FBA}" type="slidenum">
              <a:rPr lang="en-GB" smtClean="0"/>
              <a:t>‹#›</a:t>
            </a:fld>
            <a:endParaRPr lang="en-GB"/>
          </a:p>
        </p:txBody>
      </p:sp>
    </p:spTree>
    <p:extLst>
      <p:ext uri="{BB962C8B-B14F-4D97-AF65-F5344CB8AC3E}">
        <p14:creationId xmlns:p14="http://schemas.microsoft.com/office/powerpoint/2010/main" val="81902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1.uwe.ac.uk/students/healthandwellbeing/wellbeingservice.aspx"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student.kooth.co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conduct@uwe.ac.uk"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mailto:complaints@uwe.ac.uk" TargetMode="External"/><Relationship Id="rId4" Type="http://schemas.openxmlformats.org/officeDocument/2006/relationships/hyperlink" Target="https://www1.uwe.ac.uk/about/corporateinformation/equalityanddiversity/hateincidentreporting.aspx"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jo@samaritans.or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samaritans.org/"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speakupinfo@uwe.ac.u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Welcome everyone. I would like to present you the </a:t>
            </a:r>
            <a:r>
              <a:rPr lang="en-GB" sz="1200" kern="1200" dirty="0" err="1" smtClean="0">
                <a:solidFill>
                  <a:schemeClr val="tx1"/>
                </a:solidFill>
                <a:effectLst/>
                <a:latin typeface="+mn-lt"/>
                <a:ea typeface="+mn-ea"/>
                <a:cs typeface="+mn-cs"/>
              </a:rPr>
              <a:t>SpeakUp</a:t>
            </a:r>
            <a:r>
              <a:rPr lang="en-GB" sz="1200" kern="1200" dirty="0" smtClean="0">
                <a:solidFill>
                  <a:schemeClr val="tx1"/>
                </a:solidFill>
                <a:effectLst/>
                <a:latin typeface="+mn-lt"/>
                <a:ea typeface="+mn-ea"/>
                <a:cs typeface="+mn-cs"/>
              </a:rPr>
              <a:t> campaign. It is a campaign that has been created working in a collaborative way between students, staff at the University, the Students’ Union and our partners.</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Note: Our local partners are: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SARI (Stand Against Racism &amp; Inequality)</a:t>
            </a:r>
          </a:p>
          <a:p>
            <a:r>
              <a:rPr lang="en-GB" sz="1200" kern="1200" dirty="0" smtClean="0">
                <a:solidFill>
                  <a:schemeClr val="tx1"/>
                </a:solidFill>
                <a:effectLst/>
                <a:latin typeface="+mn-lt"/>
                <a:ea typeface="+mn-ea"/>
                <a:cs typeface="+mn-cs"/>
              </a:rPr>
              <a:t>Bristol Zero Tolerance</a:t>
            </a:r>
          </a:p>
          <a:p>
            <a:r>
              <a:rPr lang="en-GB" sz="1200" kern="1200" dirty="0" smtClean="0">
                <a:solidFill>
                  <a:schemeClr val="tx1"/>
                </a:solidFill>
                <a:effectLst/>
                <a:latin typeface="+mn-lt"/>
                <a:ea typeface="+mn-ea"/>
                <a:cs typeface="+mn-cs"/>
              </a:rPr>
              <a:t>SARSAS (Somerset &amp; Avon Rape &amp; Sexual Abuse Support)</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aim of the Speak Up campaign is to raise awareness and to prevent sexual violence and harassment.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aim of this presentation is to start conversations about this with all of you and explain you ways that you can notice it, speak up if a situation doesn’t feel right and support yourself and others.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a:t>
            </a:r>
            <a:r>
              <a:rPr lang="en-GB" sz="1200" kern="1200" baseline="0" dirty="0" smtClean="0">
                <a:solidFill>
                  <a:schemeClr val="tx1"/>
                </a:solidFill>
                <a:effectLst/>
                <a:latin typeface="+mn-lt"/>
                <a:ea typeface="+mn-ea"/>
                <a:cs typeface="+mn-cs"/>
              </a:rPr>
              <a:t> y</a:t>
            </a:r>
            <a:r>
              <a:rPr lang="en-GB" sz="1200" kern="1200" dirty="0" smtClean="0">
                <a:solidFill>
                  <a:schemeClr val="tx1"/>
                </a:solidFill>
                <a:effectLst/>
                <a:latin typeface="+mn-lt"/>
                <a:ea typeface="+mn-ea"/>
                <a:cs typeface="+mn-cs"/>
              </a:rPr>
              <a:t>ou have just arrived to the university, you are settling down in your new accommodation or house and you are meeting many people during Fresher’s who come from other cities, rural areas, other countries and cultures.</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all of you, wherever you come from, men or women, we would like to highlight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that sexual violence and harassment are not ok anywhere. If someone intentionally grabs or touches you in a sexual way that you don’t like in the library, class or in a night out, that’s sexual assault and you can report it or look for support. This is not only a UWE’s thing, it is an offence in law and it is a behaviour that it is not acceptable.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you see or experience something that doesn’t feel right in the university or somewhere in town, please speak up and we will be able to support you. We want to create a community at UWE where inappropriate behaviour is challenged and we help each other.</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a:t>
            </a:fld>
            <a:endParaRPr lang="en-GB"/>
          </a:p>
        </p:txBody>
      </p:sp>
    </p:spTree>
    <p:extLst>
      <p:ext uri="{BB962C8B-B14F-4D97-AF65-F5344CB8AC3E}">
        <p14:creationId xmlns:p14="http://schemas.microsoft.com/office/powerpoint/2010/main" val="419006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10</a:t>
            </a:fld>
            <a:endParaRPr lang="en-GB"/>
          </a:p>
        </p:txBody>
      </p:sp>
    </p:spTree>
    <p:extLst>
      <p:ext uri="{BB962C8B-B14F-4D97-AF65-F5344CB8AC3E}">
        <p14:creationId xmlns:p14="http://schemas.microsoft.com/office/powerpoint/2010/main" val="420115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How many male students and graduates experienced sexual violence in 2017 according the Revolt Assault Campaign?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a)26%</a:t>
            </a:r>
          </a:p>
          <a:p>
            <a:r>
              <a:rPr lang="en-GB" sz="1200" kern="1200" dirty="0" smtClean="0">
                <a:solidFill>
                  <a:schemeClr val="tx1"/>
                </a:solidFill>
                <a:effectLst/>
                <a:latin typeface="+mn-lt"/>
                <a:ea typeface="+mn-ea"/>
                <a:cs typeface="+mn-cs"/>
              </a:rPr>
              <a:t>b) 54%</a:t>
            </a:r>
          </a:p>
          <a:p>
            <a:r>
              <a:rPr lang="en-GB" sz="1200" kern="1200" dirty="0" smtClean="0">
                <a:solidFill>
                  <a:schemeClr val="tx1"/>
                </a:solidFill>
                <a:effectLst/>
                <a:latin typeface="+mn-lt"/>
                <a:ea typeface="+mn-ea"/>
                <a:cs typeface="+mn-cs"/>
              </a:rPr>
              <a:t>c)72%</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11</a:t>
            </a:fld>
            <a:endParaRPr lang="en-GB"/>
          </a:p>
        </p:txBody>
      </p:sp>
    </p:spTree>
    <p:extLst>
      <p:ext uri="{BB962C8B-B14F-4D97-AF65-F5344CB8AC3E}">
        <p14:creationId xmlns:p14="http://schemas.microsoft.com/office/powerpoint/2010/main" val="100517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Research tells us this is happening on nights out, but also in day to day situations – it is not something that you should feel they have to put up with.</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Extra info: Revolt Sexual Assault is a national campaign striving to return power to student survivors of sexual assault. It was founded by recent graduates from Bristol University and works in partnership with The Student Room. This article that these statistics are based on was written in 2018.</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12</a:t>
            </a:fld>
            <a:endParaRPr lang="en-GB"/>
          </a:p>
        </p:txBody>
      </p:sp>
    </p:spTree>
    <p:extLst>
      <p:ext uri="{BB962C8B-B14F-4D97-AF65-F5344CB8AC3E}">
        <p14:creationId xmlns:p14="http://schemas.microsoft.com/office/powerpoint/2010/main" val="281057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topic of the video-animation is sexual consent. Play the video-animation.</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13</a:t>
            </a:fld>
            <a:endParaRPr lang="en-GB"/>
          </a:p>
        </p:txBody>
      </p:sp>
    </p:spTree>
    <p:extLst>
      <p:ext uri="{BB962C8B-B14F-4D97-AF65-F5344CB8AC3E}">
        <p14:creationId xmlns:p14="http://schemas.microsoft.com/office/powerpoint/2010/main" val="1823107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“Consent is mutual and a free choice. If you are not sure, stop, ask and check every time.”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Now, we don’t want to be unrealistic here, we know that university life for many students is about experimentation of all sorts,</a:t>
            </a:r>
            <a:r>
              <a:rPr lang="en-GB" sz="1200" kern="1200" baseline="0" dirty="0" smtClean="0">
                <a:solidFill>
                  <a:schemeClr val="tx1"/>
                </a:solidFill>
                <a:effectLst/>
                <a:latin typeface="+mn-lt"/>
                <a:ea typeface="+mn-ea"/>
                <a:cs typeface="+mn-cs"/>
              </a:rPr>
              <a:t> and that’s part of your journey here but we can to make sure that you enjoy your journey, and that your experiences never become a source of shame or pain, for anyone.</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Research tell us that young</a:t>
            </a:r>
            <a:r>
              <a:rPr lang="en-GB" sz="1200" kern="1200" baseline="0" dirty="0" smtClean="0">
                <a:solidFill>
                  <a:schemeClr val="tx1"/>
                </a:solidFill>
                <a:effectLst/>
                <a:latin typeface="+mn-lt"/>
                <a:ea typeface="+mn-ea"/>
                <a:cs typeface="+mn-cs"/>
              </a:rPr>
              <a:t> people don’t feel they are taught enough about consent or sexuality at school, and that young adults often say they are unsure about what consent event means or what it might look like in practice. We know that in the context of #</a:t>
            </a:r>
            <a:r>
              <a:rPr lang="en-GB" sz="1200" kern="1200" baseline="0" dirty="0" err="1" smtClean="0">
                <a:solidFill>
                  <a:schemeClr val="tx1"/>
                </a:solidFill>
                <a:effectLst/>
                <a:latin typeface="+mn-lt"/>
                <a:ea typeface="+mn-ea"/>
                <a:cs typeface="+mn-cs"/>
              </a:rPr>
              <a:t>Metoo</a:t>
            </a:r>
            <a:r>
              <a:rPr lang="en-GB" sz="1200" kern="1200" baseline="0" dirty="0" smtClean="0">
                <a:solidFill>
                  <a:schemeClr val="tx1"/>
                </a:solidFill>
                <a:effectLst/>
                <a:latin typeface="+mn-lt"/>
                <a:ea typeface="+mn-ea"/>
                <a:cs typeface="+mn-cs"/>
              </a:rPr>
              <a:t> lots of people are asking what this means for dating today, and what rules are today. The rules have not changed, because the rules have always been that sex and sexuality is something to be enjoyed by all parties, not something forced or obligated not something you feel have no control over or no choice about, or something that is expected.</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Sexual consent means a person willingly agree to have sex or to engage in a sexual activity and they are free and able to make their own decision.</a:t>
            </a:r>
          </a:p>
          <a:p>
            <a:pPr lvl="0"/>
            <a:r>
              <a:rPr lang="en-GB" sz="1200" kern="1200" dirty="0" smtClean="0">
                <a:solidFill>
                  <a:schemeClr val="tx1"/>
                </a:solidFill>
                <a:effectLst/>
                <a:latin typeface="+mn-lt"/>
                <a:ea typeface="+mn-ea"/>
                <a:cs typeface="+mn-cs"/>
              </a:rPr>
              <a:t>The absent of no, doesn’t mean that you have consent. Consent is an enthusiastic, freely yes.</a:t>
            </a:r>
          </a:p>
          <a:p>
            <a:pPr lvl="0"/>
            <a:r>
              <a:rPr lang="en-GB" sz="1200" kern="1200" dirty="0" smtClean="0">
                <a:solidFill>
                  <a:schemeClr val="tx1"/>
                </a:solidFill>
                <a:effectLst/>
                <a:latin typeface="+mn-lt"/>
                <a:ea typeface="+mn-ea"/>
                <a:cs typeface="+mn-cs"/>
              </a:rPr>
              <a:t>Consent can be given or refuse at any time, every time.</a:t>
            </a:r>
          </a:p>
          <a:p>
            <a:pPr lvl="0"/>
            <a:r>
              <a:rPr lang="en-GB" sz="1200" kern="1200" dirty="0" smtClean="0">
                <a:solidFill>
                  <a:schemeClr val="tx1"/>
                </a:solidFill>
                <a:effectLst/>
                <a:latin typeface="+mn-lt"/>
                <a:ea typeface="+mn-ea"/>
                <a:cs typeface="+mn-cs"/>
              </a:rPr>
              <a:t>If you are ever in a doubt about having someone’s consent, you should stop and ask.</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14</a:t>
            </a:fld>
            <a:endParaRPr lang="en-GB"/>
          </a:p>
        </p:txBody>
      </p:sp>
    </p:spTree>
    <p:extLst>
      <p:ext uri="{BB962C8B-B14F-4D97-AF65-F5344CB8AC3E}">
        <p14:creationId xmlns:p14="http://schemas.microsoft.com/office/powerpoint/2010/main" val="1816947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topic of this video-animation is the inappropriate use of social media. Play the video-animation.</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15</a:t>
            </a:fld>
            <a:endParaRPr lang="en-GB"/>
          </a:p>
        </p:txBody>
      </p:sp>
    </p:spTree>
    <p:extLst>
      <p:ext uri="{BB962C8B-B14F-4D97-AF65-F5344CB8AC3E}">
        <p14:creationId xmlns:p14="http://schemas.microsoft.com/office/powerpoint/2010/main" val="375533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“Sharing another person’s image without their consent can have lasting and legal consequences.”</a:t>
            </a:r>
          </a:p>
          <a:p>
            <a:pPr lvl="0"/>
            <a:r>
              <a:rPr lang="en-GB" sz="1200" kern="1200" dirty="0" smtClean="0">
                <a:solidFill>
                  <a:schemeClr val="tx1"/>
                </a:solidFill>
                <a:effectLst/>
                <a:latin typeface="+mn-lt"/>
                <a:ea typeface="+mn-ea"/>
                <a:cs typeface="+mn-cs"/>
              </a:rPr>
              <a:t>Disclosing private sexual photographs or films without the consent of an individual is an offence.  </a:t>
            </a:r>
          </a:p>
          <a:p>
            <a:pPr lvl="0"/>
            <a:r>
              <a:rPr lang="en-GB" sz="1200" kern="1200" dirty="0" smtClean="0">
                <a:solidFill>
                  <a:schemeClr val="tx1"/>
                </a:solidFill>
                <a:effectLst/>
                <a:latin typeface="+mn-lt"/>
                <a:ea typeface="+mn-ea"/>
                <a:cs typeface="+mn-cs"/>
              </a:rPr>
              <a:t>Forwarding without consent is also an offence.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Social media can have a lasting impact in your personal and professional lives. Many prospective universities/employers look at social media presence and usage.</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16</a:t>
            </a:fld>
            <a:endParaRPr lang="en-GB"/>
          </a:p>
        </p:txBody>
      </p:sp>
    </p:spTree>
    <p:extLst>
      <p:ext uri="{BB962C8B-B14F-4D97-AF65-F5344CB8AC3E}">
        <p14:creationId xmlns:p14="http://schemas.microsoft.com/office/powerpoint/2010/main" val="2784981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topic of this video-animation is domestic abuse. Play the video animation.</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17</a:t>
            </a:fld>
            <a:endParaRPr lang="en-GB"/>
          </a:p>
        </p:txBody>
      </p:sp>
    </p:spTree>
    <p:extLst>
      <p:ext uri="{BB962C8B-B14F-4D97-AF65-F5344CB8AC3E}">
        <p14:creationId xmlns:p14="http://schemas.microsoft.com/office/powerpoint/2010/main" val="347018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“Controlling someone’s behaviour, choices and freedom is not only a form of abuse, it is a crime.”</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Any incident or pattern of incidents of controlling, coercive, threatening behaviour, violence or abuse between those aged 16 or over who are, or have been, intimate partners or family members or flat mates regardless of gender or sexuality. The abuse can encompass, but is not limited to:</a:t>
            </a:r>
          </a:p>
          <a:p>
            <a:pPr lvl="1"/>
            <a:r>
              <a:rPr lang="en-GB" sz="1200" kern="1200" dirty="0" smtClean="0">
                <a:solidFill>
                  <a:schemeClr val="tx1"/>
                </a:solidFill>
                <a:effectLst/>
                <a:latin typeface="+mn-lt"/>
                <a:ea typeface="+mn-ea"/>
                <a:cs typeface="+mn-cs"/>
              </a:rPr>
              <a:t>psychological</a:t>
            </a:r>
          </a:p>
          <a:p>
            <a:pPr lvl="1"/>
            <a:r>
              <a:rPr lang="en-GB" sz="1200" kern="1200" dirty="0" smtClean="0">
                <a:solidFill>
                  <a:schemeClr val="tx1"/>
                </a:solidFill>
                <a:effectLst/>
                <a:latin typeface="+mn-lt"/>
                <a:ea typeface="+mn-ea"/>
                <a:cs typeface="+mn-cs"/>
              </a:rPr>
              <a:t>physical</a:t>
            </a:r>
          </a:p>
          <a:p>
            <a:pPr lvl="1"/>
            <a:r>
              <a:rPr lang="en-GB" sz="1200" kern="1200" dirty="0" smtClean="0">
                <a:solidFill>
                  <a:schemeClr val="tx1"/>
                </a:solidFill>
                <a:effectLst/>
                <a:latin typeface="+mn-lt"/>
                <a:ea typeface="+mn-ea"/>
                <a:cs typeface="+mn-cs"/>
              </a:rPr>
              <a:t>sexual</a:t>
            </a:r>
          </a:p>
          <a:p>
            <a:pPr lvl="1"/>
            <a:r>
              <a:rPr lang="en-GB" sz="1200" kern="1200" dirty="0" smtClean="0">
                <a:solidFill>
                  <a:schemeClr val="tx1"/>
                </a:solidFill>
                <a:effectLst/>
                <a:latin typeface="+mn-lt"/>
                <a:ea typeface="+mn-ea"/>
                <a:cs typeface="+mn-cs"/>
              </a:rPr>
              <a:t>financial</a:t>
            </a:r>
          </a:p>
          <a:p>
            <a:pPr lvl="1"/>
            <a:r>
              <a:rPr lang="en-GB" sz="1200" kern="1200" dirty="0" smtClean="0">
                <a:solidFill>
                  <a:schemeClr val="tx1"/>
                </a:solidFill>
                <a:effectLst/>
                <a:latin typeface="+mn-lt"/>
                <a:ea typeface="+mn-ea"/>
                <a:cs typeface="+mn-cs"/>
              </a:rPr>
              <a:t>emotional</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Some of the signs are: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Extreme jealousy or insecurity</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Explosive temper, and/or mood swings</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Physically inflicting pain or hurt</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Using social media to check up on partner or use of apps such as ‘phone tracker’</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Embarrassing in public</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Isolation from family and friends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Again, we know that young</a:t>
            </a:r>
            <a:r>
              <a:rPr lang="en-US" sz="1200" kern="1200" baseline="0" dirty="0" smtClean="0">
                <a:solidFill>
                  <a:schemeClr val="tx1"/>
                </a:solidFill>
                <a:effectLst/>
                <a:latin typeface="+mn-lt"/>
                <a:ea typeface="+mn-ea"/>
                <a:cs typeface="+mn-cs"/>
              </a:rPr>
              <a:t> adults are likely to talk to their friends about problems like these in their relationships than to report to the police or anyone in authority. Which is why, again, we feel it’s important that we talk to you about these real life issues in sessions such as this. University is about far more than books and assignments and we understand this, we want to help equip you to deal with the questions and issues that you might face over the years with us here.</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18</a:t>
            </a:fld>
            <a:endParaRPr lang="en-GB"/>
          </a:p>
        </p:txBody>
      </p:sp>
    </p:spTree>
    <p:extLst>
      <p:ext uri="{BB962C8B-B14F-4D97-AF65-F5344CB8AC3E}">
        <p14:creationId xmlns:p14="http://schemas.microsoft.com/office/powerpoint/2010/main" val="2921418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many people are suffering domestic abuse each year in the UK?</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500, 000</a:t>
            </a:r>
            <a:endParaRPr lang="en-GB" dirty="0" smtClean="0">
              <a:effectLst/>
            </a:endParaRPr>
          </a:p>
          <a:p>
            <a:pPr lvl="0"/>
            <a:r>
              <a:rPr lang="en-US" sz="1200" kern="1200" dirty="0" smtClean="0">
                <a:solidFill>
                  <a:schemeClr val="tx1"/>
                </a:solidFill>
                <a:effectLst/>
                <a:latin typeface="+mn-lt"/>
                <a:ea typeface="+mn-ea"/>
                <a:cs typeface="+mn-cs"/>
              </a:rPr>
              <a:t>1 million</a:t>
            </a:r>
            <a:endParaRPr lang="en-GB" dirty="0" smtClean="0">
              <a:effectLst/>
            </a:endParaRPr>
          </a:p>
          <a:p>
            <a:pPr lvl="0"/>
            <a:r>
              <a:rPr lang="en-US" sz="1200" kern="1200" dirty="0" smtClean="0">
                <a:solidFill>
                  <a:schemeClr val="tx1"/>
                </a:solidFill>
                <a:effectLst/>
                <a:latin typeface="+mn-lt"/>
                <a:ea typeface="+mn-ea"/>
                <a:cs typeface="+mn-cs"/>
              </a:rPr>
              <a:t>2 million</a:t>
            </a:r>
            <a:endParaRPr lang="en-GB" dirty="0" smtClean="0">
              <a:effectLst/>
            </a:endParaRPr>
          </a:p>
          <a:p>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19</a:t>
            </a:fld>
            <a:endParaRPr lang="en-GB"/>
          </a:p>
        </p:txBody>
      </p:sp>
    </p:spTree>
    <p:extLst>
      <p:ext uri="{BB962C8B-B14F-4D97-AF65-F5344CB8AC3E}">
        <p14:creationId xmlns:p14="http://schemas.microsoft.com/office/powerpoint/2010/main" val="1978039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2</a:t>
            </a:fld>
            <a:endParaRPr lang="en-GB"/>
          </a:p>
        </p:txBody>
      </p:sp>
    </p:spTree>
    <p:extLst>
      <p:ext uri="{BB962C8B-B14F-4D97-AF65-F5344CB8AC3E}">
        <p14:creationId xmlns:p14="http://schemas.microsoft.com/office/powerpoint/2010/main" val="2396149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SADLY, SOMETIMES DOMESTIC ABUSE ONLY ENDS IN TRAGEDY.</a:t>
            </a:r>
            <a:r>
              <a:rPr lang="en-US" sz="1200" kern="1200" baseline="0" dirty="0" smtClean="0">
                <a:solidFill>
                  <a:schemeClr val="tx1"/>
                </a:solidFill>
                <a:effectLst/>
                <a:latin typeface="+mn-lt"/>
                <a:ea typeface="+mn-ea"/>
                <a:cs typeface="+mn-cs"/>
              </a:rPr>
              <a:t> EVERY WEEK IN THIS COUNTRY TWO WOMEN ARE MURDERED BY A VIOLENT MALE PARTNER. WE KNOW THAT WOMEN OFTEN LIVE WITH ABUSE FOR YEARS AND YEARS, AND WE KNOW THAT WHEN THEY DO TELL PEOPLE THEY ARE OFTEN JUDGED, OR DON’T GET THE RIGHT HELP THAT THEY NEED. NOW WE WON’T BE ABLE TO END DOMESTIC ABUSE OVERNIGHT WILL WE, BUT WE CAN CHANGE THAT, WE CAN MAKE SURE THAT FRIENDS KNOW WHAT TO SAY WHEN SOMEONE TELLS THEM THEY ARE BEING ABUSED, WE CAN MAKE SURE THAT PEOPLE KNOW IT’S NOT RIGHT AND THAT THERE IS SUPPORT AND ADVICE OUT THERE. THROUGH SPEAKING UP WE CAN MAKE A CLIMATE WHERE IT’S EASIER FOR OTHERS TO SPEAK OUT WHEN SOMETHING IS WRONG; AND, NOT TO EXXAGERATE THE SUBJECT, BUT THAT COULD BE THE DIFFERENCE BETWEEN LIFE AND DEATH.</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20</a:t>
            </a:fld>
            <a:endParaRPr lang="en-GB"/>
          </a:p>
        </p:txBody>
      </p:sp>
    </p:spTree>
    <p:extLst>
      <p:ext uri="{BB962C8B-B14F-4D97-AF65-F5344CB8AC3E}">
        <p14:creationId xmlns:p14="http://schemas.microsoft.com/office/powerpoint/2010/main" val="3476618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topic of this video-animation is initiation and humiliation ceremonies. Play the video animation.</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21</a:t>
            </a:fld>
            <a:endParaRPr lang="en-GB"/>
          </a:p>
        </p:txBody>
      </p:sp>
    </p:spTree>
    <p:extLst>
      <p:ext uri="{BB962C8B-B14F-4D97-AF65-F5344CB8AC3E}">
        <p14:creationId xmlns:p14="http://schemas.microsoft.com/office/powerpoint/2010/main" val="1607267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“Initiation and humiliation ceremonies are bullying, and they are not okay.”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Initiation ceremonies can often be seen as a rite of passage marking acceptance into a sports team or societies and can be associated with dangerous drinking practices, nudity or any humiliating behaviour.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KNOW THAT THESE</a:t>
            </a:r>
            <a:r>
              <a:rPr lang="en-GB" sz="1200" kern="1200" baseline="0" dirty="0" smtClean="0">
                <a:solidFill>
                  <a:schemeClr val="tx1"/>
                </a:solidFill>
                <a:effectLst/>
                <a:latin typeface="+mn-lt"/>
                <a:ea typeface="+mn-ea"/>
                <a:cs typeface="+mn-cs"/>
              </a:rPr>
              <a:t> ARE OFTEN FOUND IN MEN-ONLY GROUPS, AND THAT STUDENTS WILL BE PRESSURED INTO DOING THINGS BY BEING TOLD IT’S PART OF BEING A MAN OR MEASURING UP TO SOME MACHO NORMS. THESE SORTS OF NORMS ARE HARMFUL FOR MEN, BECAUSE THEY CREATE A CLIMATE WHERE MEN ARE ENCOURAGED NOT TO TALK ABOUT OR ACKNOWLEDGE THEIR FEELINGS, NOT TO ADMIT TO EVER BEING UNSURE OR SCARED. THESE STEREOTYPES ARE BAD FOR MEN’S MENTAL HEALTH, AND WE KNOW, AND YOU’LL HAVE SEEN THIS IN THE NEWS A LOT AS AT LAST THIS ISSUE IS GETTING THE ATTENTION IT DESERVES, THAT THE STATISTICS FOR MEN’S MENTAL HEALTH IN THIS COUNTRY IS NOT GOOD. MEN IN GENERAL DO NOT ASK FOR HELP, THEY DON’T HAVE THE SORTS OF FRIENDSHIP GROUPS WHERE THEY ASK FOR HELP AND EVERYONE KNOWS THAT THIS NEEDS TO CHANGE. YOU SHOULDN’T BE TOLD TO DO ANYTHING THAT MAKES YOU UNCOMFORTABLE, THERE’S NOTHING MANLY ABOUT THAT AND CERTAINLY NOTHING NOBLE ABOUT FORCING OTHERS TO DO IT.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Humiliation ceremonies are not tolerated at UWE Bristol and the Students’ Union.  A majority of the Clubs and Societies at UWE Bristol don’t even hold any form of initiation ceremonies.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 don’t need to be part of an initiation ceremony if you don’t want to and you can tell us if you see or experience a humiliation ceremony.</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Extra info: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If a Club or Society wants to hold an initiation ceremony:</a:t>
            </a:r>
          </a:p>
          <a:p>
            <a:pPr lvl="0"/>
            <a:r>
              <a:rPr lang="en-GB" sz="1200" kern="1200" dirty="0" smtClean="0">
                <a:solidFill>
                  <a:schemeClr val="tx1"/>
                </a:solidFill>
                <a:effectLst/>
                <a:latin typeface="+mn-lt"/>
                <a:ea typeface="+mn-ea"/>
                <a:cs typeface="+mn-cs"/>
              </a:rPr>
              <a:t>To submit a form prior stating exactly what they plan to do</a:t>
            </a:r>
          </a:p>
          <a:p>
            <a:pPr lvl="0"/>
            <a:r>
              <a:rPr lang="en-GB" sz="1200" kern="1200" dirty="0" smtClean="0">
                <a:solidFill>
                  <a:schemeClr val="tx1"/>
                </a:solidFill>
                <a:effectLst/>
                <a:latin typeface="+mn-lt"/>
                <a:ea typeface="+mn-ea"/>
                <a:cs typeface="+mn-cs"/>
              </a:rPr>
              <a:t>To say the alcohol units that they are using.</a:t>
            </a:r>
          </a:p>
          <a:p>
            <a:pPr lvl="0"/>
            <a:r>
              <a:rPr lang="en-GB" sz="1200" kern="1200" dirty="0" smtClean="0">
                <a:solidFill>
                  <a:schemeClr val="tx1"/>
                </a:solidFill>
                <a:effectLst/>
                <a:latin typeface="+mn-lt"/>
                <a:ea typeface="+mn-ea"/>
                <a:cs typeface="+mn-cs"/>
              </a:rPr>
              <a:t>To provide a non-alcoholic alternative option. </a:t>
            </a:r>
          </a:p>
          <a:p>
            <a:pPr lvl="0"/>
            <a:r>
              <a:rPr lang="en-GB" sz="1200" kern="1200" dirty="0" smtClean="0">
                <a:solidFill>
                  <a:schemeClr val="tx1"/>
                </a:solidFill>
                <a:effectLst/>
                <a:latin typeface="+mn-lt"/>
                <a:ea typeface="+mn-ea"/>
                <a:cs typeface="+mn-cs"/>
              </a:rPr>
              <a:t>To compromise not to apply peer pressure.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Then a member of SU staff will go to each one to observe and ensure all is fair and no one is being made to feel uncomfortable or humiliated.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SU has an Alcohol Initiations Policy.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22</a:t>
            </a:fld>
            <a:endParaRPr lang="en-GB"/>
          </a:p>
        </p:txBody>
      </p:sp>
    </p:spTree>
    <p:extLst>
      <p:ext uri="{BB962C8B-B14F-4D97-AF65-F5344CB8AC3E}">
        <p14:creationId xmlns:p14="http://schemas.microsoft.com/office/powerpoint/2010/main" val="1153833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t"/>
            <a:r>
              <a:rPr lang="en-GB" sz="1200" kern="1200" dirty="0" smtClean="0">
                <a:solidFill>
                  <a:schemeClr val="tx1"/>
                </a:solidFill>
                <a:effectLst/>
                <a:latin typeface="+mn-lt"/>
                <a:ea typeface="+mn-ea"/>
                <a:cs typeface="+mn-cs"/>
              </a:rPr>
              <a:t>You could talk about it with a friend or a member of the university staff. </a:t>
            </a:r>
          </a:p>
          <a:p>
            <a:pPr lvl="0" fontAlgn="t"/>
            <a:r>
              <a:rPr lang="en-GB" sz="1200" kern="1200" dirty="0" smtClean="0">
                <a:solidFill>
                  <a:schemeClr val="tx1"/>
                </a:solidFill>
                <a:effectLst/>
                <a:latin typeface="+mn-lt"/>
                <a:ea typeface="+mn-ea"/>
                <a:cs typeface="+mn-cs"/>
              </a:rPr>
              <a:t>You can talk with your programme leaders/academic personal tutors/other members of staff who will support and guide you. </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You will be believed.</a:t>
            </a:r>
          </a:p>
          <a:p>
            <a:pPr lvl="0"/>
            <a:r>
              <a:rPr lang="en-GB" sz="1200" kern="1200" dirty="0" smtClean="0">
                <a:solidFill>
                  <a:schemeClr val="tx1"/>
                </a:solidFill>
                <a:effectLst/>
                <a:latin typeface="+mn-lt"/>
                <a:ea typeface="+mn-ea"/>
                <a:cs typeface="+mn-cs"/>
              </a:rPr>
              <a:t>You will be taken seriously.</a:t>
            </a:r>
          </a:p>
          <a:p>
            <a:pPr lvl="0"/>
            <a:r>
              <a:rPr lang="en-GB" sz="1200" kern="1200" dirty="0" smtClean="0">
                <a:solidFill>
                  <a:schemeClr val="tx1"/>
                </a:solidFill>
                <a:effectLst/>
                <a:latin typeface="+mn-lt"/>
                <a:ea typeface="+mn-ea"/>
                <a:cs typeface="+mn-cs"/>
              </a:rPr>
              <a:t>You won't be pressured to make a formal report.</a:t>
            </a:r>
          </a:p>
          <a:p>
            <a:pPr lvl="0"/>
            <a:endParaRPr lang="en-GB" sz="1200" kern="1200" dirty="0" smtClean="0">
              <a:solidFill>
                <a:schemeClr val="tx1"/>
              </a:solidFill>
              <a:effectLst/>
              <a:latin typeface="+mn-lt"/>
              <a:ea typeface="+mn-ea"/>
              <a:cs typeface="+mn-cs"/>
            </a:endParaRPr>
          </a:p>
          <a:p>
            <a:pPr lvl="0" fontAlgn="t"/>
            <a:r>
              <a:rPr lang="en-GB" sz="1200" kern="1200" dirty="0" smtClean="0">
                <a:solidFill>
                  <a:schemeClr val="tx1"/>
                </a:solidFill>
                <a:effectLst/>
                <a:latin typeface="+mn-lt"/>
                <a:ea typeface="+mn-ea"/>
                <a:cs typeface="+mn-cs"/>
              </a:rPr>
              <a:t>Your SAFETY and the safety of other people always comes first</a:t>
            </a:r>
          </a:p>
          <a:p>
            <a:pPr fontAlgn="t"/>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Sometimes it is better to </a:t>
            </a:r>
            <a:r>
              <a:rPr lang="en-GB" sz="1200" b="1" kern="1200" dirty="0" smtClean="0">
                <a:solidFill>
                  <a:schemeClr val="tx1"/>
                </a:solidFill>
                <a:effectLst/>
                <a:latin typeface="+mn-lt"/>
                <a:ea typeface="+mn-ea"/>
                <a:cs typeface="+mn-cs"/>
              </a:rPr>
              <a:t>ask for help</a:t>
            </a:r>
            <a:r>
              <a:rPr lang="en-GB" sz="1200" kern="1200" dirty="0" smtClean="0">
                <a:solidFill>
                  <a:schemeClr val="tx1"/>
                </a:solidFill>
                <a:effectLst/>
                <a:latin typeface="+mn-lt"/>
                <a:ea typeface="+mn-ea"/>
                <a:cs typeface="+mn-cs"/>
              </a:rPr>
              <a:t> and for someone else to intervene, e.g. the police, or a bouncer in a night club. TAKING ACTION AND SPEAKING UP DOESN’T ALWAYS MEAN YOU HAVING TO DO SOMETHING, LET ALONE PUT YOURSELF AT RISK. SPEAKING UP CAN MEAN QUIETLY LEAVING A SITUATION AND ALERTING A SECURITY GUARD OR WAITER OR BAR MANAGER FOR EXAMPLE,</a:t>
            </a:r>
            <a:r>
              <a:rPr lang="en-GB" sz="1200" kern="1200" baseline="0" dirty="0" smtClean="0">
                <a:solidFill>
                  <a:schemeClr val="tx1"/>
                </a:solidFill>
                <a:effectLst/>
                <a:latin typeface="+mn-lt"/>
                <a:ea typeface="+mn-ea"/>
                <a:cs typeface="+mn-cs"/>
              </a:rPr>
              <a:t> THAT IS ALSO A FORM OF ACTION.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23</a:t>
            </a:fld>
            <a:endParaRPr lang="en-GB"/>
          </a:p>
        </p:txBody>
      </p:sp>
    </p:spTree>
    <p:extLst>
      <p:ext uri="{BB962C8B-B14F-4D97-AF65-F5344CB8AC3E}">
        <p14:creationId xmlns:p14="http://schemas.microsoft.com/office/powerpoint/2010/main" val="2987057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t"/>
            <a:r>
              <a:rPr lang="en-GB" sz="1200" kern="1200" dirty="0" smtClean="0">
                <a:solidFill>
                  <a:schemeClr val="tx1"/>
                </a:solidFill>
                <a:effectLst/>
                <a:latin typeface="+mn-lt"/>
                <a:ea typeface="+mn-ea"/>
                <a:cs typeface="+mn-cs"/>
              </a:rPr>
              <a:t>You can contact the University’s </a:t>
            </a:r>
            <a:r>
              <a:rPr lang="en-GB" sz="1200" u="sng" kern="1200" dirty="0" smtClean="0">
                <a:solidFill>
                  <a:schemeClr val="tx1"/>
                </a:solidFill>
                <a:effectLst/>
                <a:latin typeface="+mn-lt"/>
                <a:ea typeface="+mn-ea"/>
                <a:cs typeface="+mn-cs"/>
                <a:hlinkClick r:id="rId3"/>
              </a:rPr>
              <a:t>Wellbeing Service</a:t>
            </a:r>
            <a:r>
              <a:rPr lang="en-GB" sz="1200" kern="1200" dirty="0" smtClean="0">
                <a:solidFill>
                  <a:schemeClr val="tx1"/>
                </a:solidFill>
                <a:effectLst/>
                <a:latin typeface="+mn-lt"/>
                <a:ea typeface="+mn-ea"/>
                <a:cs typeface="+mn-cs"/>
              </a:rPr>
              <a:t> if you need emotional support on +44 (0)117 32 86268. Drop-ins every week day at </a:t>
            </a:r>
            <a:r>
              <a:rPr lang="en-GB" sz="1200" kern="1200" dirty="0" err="1" smtClean="0">
                <a:solidFill>
                  <a:schemeClr val="tx1"/>
                </a:solidFill>
                <a:effectLst/>
                <a:latin typeface="+mn-lt"/>
                <a:ea typeface="+mn-ea"/>
                <a:cs typeface="+mn-cs"/>
              </a:rPr>
              <a:t>Frenchay</a:t>
            </a:r>
            <a:r>
              <a:rPr lang="en-GB" sz="1200" kern="1200" dirty="0" smtClean="0">
                <a:solidFill>
                  <a:schemeClr val="tx1"/>
                </a:solidFill>
                <a:effectLst/>
                <a:latin typeface="+mn-lt"/>
                <a:ea typeface="+mn-ea"/>
                <a:cs typeface="+mn-cs"/>
              </a:rPr>
              <a:t> Campus – Room 2FC50, Felixstowe Court, </a:t>
            </a:r>
            <a:r>
              <a:rPr lang="en-GB" sz="1200" kern="1200" dirty="0" err="1" smtClean="0">
                <a:solidFill>
                  <a:schemeClr val="tx1"/>
                </a:solidFill>
                <a:effectLst/>
                <a:latin typeface="+mn-lt"/>
                <a:ea typeface="+mn-ea"/>
                <a:cs typeface="+mn-cs"/>
              </a:rPr>
              <a:t>Frenchay</a:t>
            </a:r>
            <a:r>
              <a:rPr lang="en-GB" sz="1200" kern="1200" dirty="0" smtClean="0">
                <a:solidFill>
                  <a:schemeClr val="tx1"/>
                </a:solidFill>
                <a:effectLst/>
                <a:latin typeface="+mn-lt"/>
                <a:ea typeface="+mn-ea"/>
                <a:cs typeface="+mn-cs"/>
              </a:rPr>
              <a:t> Campus, from 2 pm to 4 pm.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kern="1200" dirty="0" err="1" smtClean="0">
                <a:solidFill>
                  <a:schemeClr val="tx1"/>
                </a:solidFill>
                <a:effectLst/>
                <a:latin typeface="+mn-lt"/>
                <a:ea typeface="+mn-ea"/>
                <a:cs typeface="+mn-cs"/>
              </a:rPr>
              <a:t>Kooth</a:t>
            </a:r>
            <a:r>
              <a:rPr lang="en-GB" sz="1200" kern="1200" dirty="0" smtClean="0">
                <a:solidFill>
                  <a:schemeClr val="tx1"/>
                </a:solidFill>
                <a:effectLst/>
                <a:latin typeface="+mn-lt"/>
                <a:ea typeface="+mn-ea"/>
                <a:cs typeface="+mn-cs"/>
              </a:rPr>
              <a:t> Student: </a:t>
            </a:r>
            <a:r>
              <a:rPr lang="en-GB" sz="1200" u="none" strike="noStrike" kern="1200" dirty="0" smtClean="0">
                <a:solidFill>
                  <a:schemeClr val="tx1"/>
                </a:solidFill>
                <a:effectLst/>
                <a:latin typeface="+mn-lt"/>
                <a:ea typeface="+mn-ea"/>
                <a:cs typeface="+mn-cs"/>
                <a:hlinkClick r:id="rId4"/>
              </a:rPr>
              <a:t>https://student.kooth.com/</a:t>
            </a:r>
            <a:r>
              <a:rPr lang="en-GB" sz="1200" kern="1200" dirty="0" smtClean="0">
                <a:solidFill>
                  <a:schemeClr val="tx1"/>
                </a:solidFill>
                <a:effectLst/>
                <a:latin typeface="+mn-lt"/>
                <a:ea typeface="+mn-ea"/>
                <a:cs typeface="+mn-cs"/>
              </a:rPr>
              <a:t> -an app for online counselling available from Monday to Friday from 12:00–22:00 and on weekends from 18:00–22:00</a:t>
            </a:r>
          </a:p>
          <a:p>
            <a:pPr lvl="0"/>
            <a:endParaRPr lang="en-GB" sz="1200" kern="1200" dirty="0" smtClean="0">
              <a:solidFill>
                <a:schemeClr val="tx1"/>
              </a:solidFill>
              <a:effectLst/>
              <a:latin typeface="+mn-lt"/>
              <a:ea typeface="+mn-ea"/>
              <a:cs typeface="+mn-cs"/>
            </a:endParaRPr>
          </a:p>
          <a:p>
            <a:r>
              <a:rPr lang="en-GB" dirty="0" smtClean="0"/>
              <a:t>24/7 </a:t>
            </a:r>
            <a:r>
              <a:rPr lang="en-GB" dirty="0" err="1" smtClean="0"/>
              <a:t>Textline</a:t>
            </a:r>
            <a:r>
              <a:rPr lang="en-GB" dirty="0" smtClean="0"/>
              <a:t> offers crisis support to UWE Bristol students across the UK.</a:t>
            </a:r>
          </a:p>
          <a:p>
            <a:r>
              <a:rPr lang="en-GB" dirty="0" smtClean="0"/>
              <a:t>If in distress, UWE Bristol students can text ‘UWE’ to 85258. All texts are answered by trained volunteers, with support from experienced clinical supervisors.</a:t>
            </a:r>
          </a:p>
          <a:p>
            <a:r>
              <a:rPr lang="en-GB" b="1" smtClean="0"/>
              <a:t>Text UWE to 85258</a:t>
            </a:r>
          </a:p>
          <a:p>
            <a:pPr lvl="0"/>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24</a:t>
            </a:fld>
            <a:endParaRPr lang="en-GB"/>
          </a:p>
        </p:txBody>
      </p:sp>
    </p:spTree>
    <p:extLst>
      <p:ext uri="{BB962C8B-B14F-4D97-AF65-F5344CB8AC3E}">
        <p14:creationId xmlns:p14="http://schemas.microsoft.com/office/powerpoint/2010/main" val="2995161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You can contact the Student Policy Team about the</a:t>
            </a:r>
            <a:r>
              <a:rPr lang="en-GB" sz="1200" kern="1200" baseline="0" dirty="0" smtClean="0">
                <a:solidFill>
                  <a:schemeClr val="tx1"/>
                </a:solidFill>
                <a:effectLst/>
                <a:latin typeface="+mn-lt"/>
                <a:ea typeface="+mn-ea"/>
                <a:cs typeface="+mn-cs"/>
              </a:rPr>
              <a:t> behaviour of students,</a:t>
            </a:r>
            <a:r>
              <a:rPr lang="en-GB" sz="1200" kern="1200" dirty="0" smtClean="0">
                <a:solidFill>
                  <a:schemeClr val="tx1"/>
                </a:solidFill>
                <a:effectLst/>
                <a:latin typeface="+mn-lt"/>
                <a:ea typeface="+mn-ea"/>
                <a:cs typeface="+mn-cs"/>
              </a:rPr>
              <a:t> to arrange an informal meeting or to make a formal report,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by emailing: </a:t>
            </a:r>
            <a:r>
              <a:rPr lang="en-GB" sz="1200" u="sng" kern="1200" dirty="0" smtClean="0">
                <a:solidFill>
                  <a:schemeClr val="tx1"/>
                </a:solidFill>
                <a:effectLst/>
                <a:latin typeface="+mn-lt"/>
                <a:ea typeface="+mn-ea"/>
                <a:cs typeface="+mn-cs"/>
                <a:hlinkClick r:id="rId3"/>
              </a:rPr>
              <a:t>conduct@uwe.ac.uk</a:t>
            </a:r>
            <a:r>
              <a:rPr lang="en-GB" sz="1200" kern="1200" dirty="0" smtClean="0">
                <a:solidFill>
                  <a:schemeClr val="tx1"/>
                </a:solidFill>
                <a:effectLst/>
                <a:latin typeface="+mn-lt"/>
                <a:ea typeface="+mn-ea"/>
                <a:cs typeface="+mn-cs"/>
              </a:rPr>
              <a:t>.</a:t>
            </a:r>
          </a:p>
          <a:p>
            <a:pPr lvl="0"/>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Reported incidents </a:t>
            </a:r>
            <a:r>
              <a:rPr lang="en-GB" sz="1200" b="1" kern="1200" dirty="0" smtClean="0">
                <a:solidFill>
                  <a:schemeClr val="tx1"/>
                </a:solidFill>
                <a:effectLst/>
                <a:latin typeface="+mn-lt"/>
                <a:ea typeface="+mn-ea"/>
                <a:cs typeface="+mn-cs"/>
              </a:rPr>
              <a:t>will not</a:t>
            </a:r>
            <a:r>
              <a:rPr lang="en-GB" sz="1200" kern="1200" dirty="0" smtClean="0">
                <a:solidFill>
                  <a:schemeClr val="tx1"/>
                </a:solidFill>
                <a:effectLst/>
                <a:latin typeface="+mn-lt"/>
                <a:ea typeface="+mn-ea"/>
                <a:cs typeface="+mn-cs"/>
              </a:rPr>
              <a:t> be recorded on your student record</a:t>
            </a:r>
          </a:p>
          <a:p>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You can report a bullying, harassment or hate incident through </a:t>
            </a:r>
            <a:r>
              <a:rPr lang="en-GB" sz="1200" u="sng" kern="1200" dirty="0" smtClean="0">
                <a:solidFill>
                  <a:schemeClr val="tx1"/>
                </a:solidFill>
                <a:effectLst/>
                <a:latin typeface="+mn-lt"/>
                <a:ea typeface="+mn-ea"/>
                <a:cs typeface="+mn-cs"/>
                <a:hlinkClick r:id="rId4"/>
              </a:rPr>
              <a:t>the Hate Incident Monitoring Form</a:t>
            </a:r>
            <a:endParaRPr lang="en-GB"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kern="1200" dirty="0" smtClean="0">
                <a:solidFill>
                  <a:schemeClr val="tx1"/>
                </a:solidFill>
                <a:effectLst/>
                <a:latin typeface="+mn-lt"/>
                <a:ea typeface="+mn-ea"/>
                <a:cs typeface="+mn-cs"/>
              </a:rPr>
              <a:t>You</a:t>
            </a:r>
            <a:r>
              <a:rPr lang="en-GB" sz="1200" u="none" kern="1200" baseline="0" dirty="0" smtClean="0">
                <a:solidFill>
                  <a:schemeClr val="tx1"/>
                </a:solidFill>
                <a:effectLst/>
                <a:latin typeface="+mn-lt"/>
                <a:ea typeface="+mn-ea"/>
                <a:cs typeface="+mn-cs"/>
              </a:rPr>
              <a:t> can submit a complaint about a staff member or service provided by the university by emailing the Complaints Team: </a:t>
            </a:r>
            <a:r>
              <a:rPr lang="en-GB" sz="1200" u="sng" kern="1200" dirty="0" smtClean="0">
                <a:solidFill>
                  <a:schemeClr val="tx1"/>
                </a:solidFill>
                <a:effectLst/>
                <a:latin typeface="+mn-lt"/>
                <a:ea typeface="+mn-ea"/>
                <a:cs typeface="+mn-cs"/>
                <a:hlinkClick r:id="rId5"/>
              </a:rPr>
              <a:t>complaints@uwe.ac.uk</a:t>
            </a:r>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eaLnBrk="0" fontAlgn="base" hangingPunct="0"/>
            <a:r>
              <a:rPr lang="en-GB" sz="1200" kern="1200" dirty="0" smtClean="0">
                <a:solidFill>
                  <a:schemeClr val="tx1"/>
                </a:solidFill>
                <a:effectLst/>
                <a:latin typeface="+mn-lt"/>
                <a:ea typeface="+mn-ea"/>
                <a:cs typeface="+mn-cs"/>
              </a:rPr>
              <a:t>In an emergency:</a:t>
            </a:r>
          </a:p>
          <a:p>
            <a:pPr lvl="0" eaLnBrk="0" fontAlgn="base" hangingPunct="0"/>
            <a:r>
              <a:rPr lang="en-GB" sz="1200" kern="1200" dirty="0" smtClean="0">
                <a:solidFill>
                  <a:schemeClr val="tx1"/>
                </a:solidFill>
                <a:effectLst/>
                <a:latin typeface="+mn-lt"/>
                <a:ea typeface="+mn-ea"/>
                <a:cs typeface="+mn-cs"/>
              </a:rPr>
              <a:t>Dial 999 if off-campus. This is a standard in an emergency.</a:t>
            </a:r>
          </a:p>
          <a:p>
            <a:pPr lvl="0" eaLnBrk="0" fontAlgn="base" hangingPunct="0"/>
            <a:r>
              <a:rPr lang="en-GB" sz="1200" kern="1200" dirty="0" smtClean="0">
                <a:solidFill>
                  <a:schemeClr val="tx1"/>
                </a:solidFill>
                <a:effectLst/>
                <a:latin typeface="+mn-lt"/>
                <a:ea typeface="+mn-ea"/>
                <a:cs typeface="+mn-cs"/>
              </a:rPr>
              <a:t>Dial 0117 32 89999 if</a:t>
            </a:r>
            <a:r>
              <a:rPr lang="en-GB" sz="1200" kern="1200" baseline="0" dirty="0" smtClean="0">
                <a:solidFill>
                  <a:schemeClr val="tx1"/>
                </a:solidFill>
                <a:effectLst/>
                <a:latin typeface="+mn-lt"/>
                <a:ea typeface="+mn-ea"/>
                <a:cs typeface="+mn-cs"/>
              </a:rPr>
              <a:t> on campus.</a:t>
            </a:r>
            <a:endParaRPr lang="en-GB" sz="1200" kern="1200" dirty="0" smtClean="0">
              <a:solidFill>
                <a:schemeClr val="tx1"/>
              </a:solidFill>
              <a:effectLst/>
              <a:latin typeface="+mn-lt"/>
              <a:ea typeface="+mn-ea"/>
              <a:cs typeface="+mn-cs"/>
            </a:endParaRPr>
          </a:p>
          <a:p>
            <a:pPr eaLnBrk="0" fontAlgn="base" hangingPunct="0"/>
            <a:r>
              <a:rPr lang="en-GB" sz="1200" kern="1200" dirty="0" smtClean="0">
                <a:solidFill>
                  <a:schemeClr val="tx1"/>
                </a:solidFill>
                <a:effectLst/>
                <a:latin typeface="+mn-lt"/>
                <a:ea typeface="+mn-ea"/>
                <a:cs typeface="+mn-cs"/>
              </a:rPr>
              <a:t>If it’s not an emergency, contact our 24 hour Security Team: </a:t>
            </a:r>
          </a:p>
          <a:p>
            <a:pPr lvl="0" eaLnBrk="0" fontAlgn="base" hangingPunct="0"/>
            <a:r>
              <a:rPr lang="en-GB" sz="1200" kern="1200" dirty="0" smtClean="0">
                <a:solidFill>
                  <a:schemeClr val="tx1"/>
                </a:solidFill>
                <a:effectLst/>
                <a:latin typeface="+mn-lt"/>
                <a:ea typeface="+mn-ea"/>
                <a:cs typeface="+mn-cs"/>
              </a:rPr>
              <a:t>0117 32 86404</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25</a:t>
            </a:fld>
            <a:endParaRPr lang="en-GB"/>
          </a:p>
        </p:txBody>
      </p:sp>
    </p:spTree>
    <p:extLst>
      <p:ext uri="{BB962C8B-B14F-4D97-AF65-F5344CB8AC3E}">
        <p14:creationId xmlns:p14="http://schemas.microsoft.com/office/powerpoint/2010/main" val="2650559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pPr lvl="0"/>
            <a:r>
              <a:rPr lang="en-GB" sz="1200" kern="1200" dirty="0" smtClean="0">
                <a:solidFill>
                  <a:schemeClr val="tx1"/>
                </a:solidFill>
                <a:effectLst/>
                <a:latin typeface="+mn-lt"/>
                <a:ea typeface="+mn-ea"/>
                <a:cs typeface="+mn-cs"/>
              </a:rPr>
              <a:t>The Bridge- Tel: 01173426999- The sexual Assault Referral Centre in Bristol (24 hours a day, 7 days a week)</a:t>
            </a:r>
          </a:p>
          <a:p>
            <a:pPr lvl="0"/>
            <a:r>
              <a:rPr lang="en-GB" sz="1200" kern="1200" dirty="0" smtClean="0">
                <a:solidFill>
                  <a:schemeClr val="tx1"/>
                </a:solidFill>
                <a:effectLst/>
                <a:latin typeface="+mn-lt"/>
                <a:ea typeface="+mn-ea"/>
                <a:cs typeface="+mn-cs"/>
              </a:rPr>
              <a:t>SARSAS- Women and Girls </a:t>
            </a:r>
            <a:r>
              <a:rPr lang="en-GB" sz="1200" kern="1200" dirty="0" err="1" smtClean="0">
                <a:solidFill>
                  <a:schemeClr val="tx1"/>
                </a:solidFill>
                <a:effectLst/>
                <a:latin typeface="+mn-lt"/>
                <a:ea typeface="+mn-ea"/>
                <a:cs typeface="+mn-cs"/>
              </a:rPr>
              <a:t>tel</a:t>
            </a:r>
            <a:r>
              <a:rPr lang="en-GB" sz="1200" kern="1200" dirty="0" smtClean="0">
                <a:solidFill>
                  <a:schemeClr val="tx1"/>
                </a:solidFill>
                <a:effectLst/>
                <a:latin typeface="+mn-lt"/>
                <a:ea typeface="+mn-ea"/>
                <a:cs typeface="+mn-cs"/>
              </a:rPr>
              <a:t>: 08088010456/ Men and boys: 08088010464- support for people who have experienced sexual assault or rape.</a:t>
            </a:r>
          </a:p>
          <a:p>
            <a:pPr lvl="0"/>
            <a:r>
              <a:rPr lang="en-GB" sz="1200" kern="1200" dirty="0" smtClean="0">
                <a:solidFill>
                  <a:schemeClr val="tx1"/>
                </a:solidFill>
                <a:effectLst/>
                <a:latin typeface="+mn-lt"/>
                <a:ea typeface="+mn-ea"/>
                <a:cs typeface="+mn-cs"/>
              </a:rPr>
              <a:t>Survivors UK- Tel: 02035983898- support for male survivors</a:t>
            </a:r>
          </a:p>
          <a:p>
            <a:r>
              <a:rPr lang="en-GB" b="1" dirty="0" err="1" smtClean="0">
                <a:solidFill>
                  <a:schemeClr val="accent1">
                    <a:lumMod val="50000"/>
                  </a:schemeClr>
                </a:solidFill>
              </a:rPr>
              <a:t>Galop</a:t>
            </a:r>
            <a:r>
              <a:rPr lang="en-GB" dirty="0" smtClean="0">
                <a:solidFill>
                  <a:schemeClr val="accent1">
                    <a:lumMod val="50000"/>
                  </a:schemeClr>
                </a:solidFill>
              </a:rPr>
              <a:t>- Tel: </a:t>
            </a:r>
            <a:r>
              <a:rPr lang="en-US" dirty="0" smtClean="0">
                <a:solidFill>
                  <a:schemeClr val="accent1">
                    <a:lumMod val="50000"/>
                  </a:schemeClr>
                </a:solidFill>
              </a:rPr>
              <a:t>0800 9995428</a:t>
            </a:r>
            <a:r>
              <a:rPr lang="en-GB" dirty="0" smtClean="0">
                <a:solidFill>
                  <a:schemeClr val="accent1">
                    <a:lumMod val="50000"/>
                  </a:schemeClr>
                </a:solidFill>
              </a:rPr>
              <a:t>- LGTB+ domestic abuse helpline</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SAMARITANS – Tel: 116 123 (24 hours a day, 7 days a week)</a:t>
            </a:r>
          </a:p>
          <a:p>
            <a:r>
              <a:rPr lang="en-GB" sz="1200" kern="1200" dirty="0" smtClean="0">
                <a:solidFill>
                  <a:schemeClr val="tx1"/>
                </a:solidFill>
                <a:effectLst/>
                <a:latin typeface="+mn-lt"/>
                <a:ea typeface="+mn-ea"/>
                <a:cs typeface="+mn-cs"/>
              </a:rPr>
              <a:t>Email: </a:t>
            </a:r>
            <a:r>
              <a:rPr lang="en-GB" sz="1200" u="sng" kern="1200" dirty="0" smtClean="0">
                <a:solidFill>
                  <a:schemeClr val="tx1"/>
                </a:solidFill>
                <a:effectLst/>
                <a:latin typeface="+mn-lt"/>
                <a:ea typeface="+mn-ea"/>
                <a:cs typeface="+mn-cs"/>
                <a:hlinkClick r:id="rId3"/>
              </a:rPr>
              <a:t>jo@samaritans.org</a:t>
            </a:r>
            <a:r>
              <a:rPr lang="en-GB" sz="1200"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4"/>
              </a:rPr>
              <a:t>www.samaritans.org</a:t>
            </a:r>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NHS 111 Service – Freephone 111 for urgent medical advice (24 hours a day, 7 days a week)</a:t>
            </a:r>
          </a:p>
          <a:p>
            <a:pPr lvl="0"/>
            <a:r>
              <a:rPr lang="en-GB" sz="1200" kern="1200" dirty="0" smtClean="0">
                <a:solidFill>
                  <a:schemeClr val="tx1"/>
                </a:solidFill>
                <a:effectLst/>
                <a:latin typeface="+mn-lt"/>
                <a:ea typeface="+mn-ea"/>
                <a:cs typeface="+mn-cs"/>
              </a:rPr>
              <a:t>NHS medical help advice (24 hours): 111</a:t>
            </a:r>
          </a:p>
          <a:p>
            <a:pPr lvl="0"/>
            <a:r>
              <a:rPr lang="en-GB" sz="1200" kern="1200" dirty="0" smtClean="0">
                <a:solidFill>
                  <a:schemeClr val="tx1"/>
                </a:solidFill>
                <a:effectLst/>
                <a:latin typeface="+mn-lt"/>
                <a:ea typeface="+mn-ea"/>
                <a:cs typeface="+mn-cs"/>
              </a:rPr>
              <a:t>Police non-emergency (24 hours): 101</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26</a:t>
            </a:fld>
            <a:endParaRPr lang="en-GB"/>
          </a:p>
        </p:txBody>
      </p:sp>
    </p:spTree>
    <p:extLst>
      <p:ext uri="{BB962C8B-B14F-4D97-AF65-F5344CB8AC3E}">
        <p14:creationId xmlns:p14="http://schemas.microsoft.com/office/powerpoint/2010/main" val="626090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For more information:</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can check this website to have more information about the </a:t>
            </a:r>
            <a:r>
              <a:rPr lang="en-GB" sz="1200" kern="1200" dirty="0" err="1" smtClean="0">
                <a:solidFill>
                  <a:schemeClr val="tx1"/>
                </a:solidFill>
                <a:effectLst/>
                <a:latin typeface="+mn-lt"/>
                <a:ea typeface="+mn-ea"/>
                <a:cs typeface="+mn-cs"/>
              </a:rPr>
              <a:t>SpeakUp</a:t>
            </a:r>
            <a:r>
              <a:rPr lang="en-GB" sz="1200" kern="1200" dirty="0" smtClean="0">
                <a:solidFill>
                  <a:schemeClr val="tx1"/>
                </a:solidFill>
                <a:effectLst/>
                <a:latin typeface="+mn-lt"/>
                <a:ea typeface="+mn-ea"/>
                <a:cs typeface="+mn-cs"/>
              </a:rPr>
              <a:t> campaign and about the Bystander Programme. If you do this training, you will have the key tools to be an active bystander in different situations and you will learn how to intervene in a safe way.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Contact us if you want more information or ideas about the campaign or training. Please be aware that this is not an email address to report incidents, you can report incidents</a:t>
            </a:r>
            <a:r>
              <a:rPr lang="en-GB" sz="1200" kern="1200" baseline="0" dirty="0" smtClean="0">
                <a:solidFill>
                  <a:schemeClr val="tx1"/>
                </a:solidFill>
                <a:effectLst/>
                <a:latin typeface="+mn-lt"/>
                <a:ea typeface="+mn-ea"/>
                <a:cs typeface="+mn-cs"/>
              </a:rPr>
              <a:t> to the Student Policy Team.</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u="sng" kern="1200" dirty="0" smtClean="0">
                <a:solidFill>
                  <a:schemeClr val="tx1"/>
                </a:solidFill>
                <a:effectLst/>
                <a:latin typeface="+mn-lt"/>
                <a:ea typeface="+mn-ea"/>
                <a:cs typeface="+mn-cs"/>
                <a:hlinkClick r:id="rId3"/>
              </a:rPr>
              <a:t>speakupinfo@uwe.ac.uk</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18E0747-FC15-409E-9216-5E37C3E00FBA}" type="slidenum">
              <a:rPr lang="en-GB" smtClean="0"/>
              <a:t>27</a:t>
            </a:fld>
            <a:endParaRPr lang="en-GB"/>
          </a:p>
        </p:txBody>
      </p:sp>
    </p:spTree>
    <p:extLst>
      <p:ext uri="{BB962C8B-B14F-4D97-AF65-F5344CB8AC3E}">
        <p14:creationId xmlns:p14="http://schemas.microsoft.com/office/powerpoint/2010/main" val="3461069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Please be aware that we will be talking about sensitive issues and issues that might have affected you or people you care about.  </a:t>
            </a:r>
            <a:r>
              <a:rPr lang="en-US" sz="1200" b="1" kern="1200" dirty="0" smtClean="0">
                <a:solidFill>
                  <a:schemeClr val="tx1"/>
                </a:solidFill>
                <a:effectLst/>
                <a:latin typeface="+mn-lt"/>
                <a:ea typeface="+mn-ea"/>
                <a:cs typeface="+mn-cs"/>
              </a:rPr>
              <a:t>If material is triggering, it is fine to leave the space permanently or for part of the session. Nobody is going to judge you; likewise if you need to leave at any time to go</a:t>
            </a:r>
            <a:r>
              <a:rPr lang="en-US" sz="1200" b="1" kern="1200" baseline="0" dirty="0" smtClean="0">
                <a:solidFill>
                  <a:schemeClr val="tx1"/>
                </a:solidFill>
                <a:effectLst/>
                <a:latin typeface="+mn-lt"/>
                <a:ea typeface="+mn-ea"/>
                <a:cs typeface="+mn-cs"/>
              </a:rPr>
              <a:t> to the toilet or to get a drink, please just do so, we want everyone to feel comfortable, just look out for yourselves and each other.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Most of you will have seen the rise in awareness about issues regarding sexual violence and harassment in newspapers, within politics and the film industry. For example the #</a:t>
            </a:r>
            <a:r>
              <a:rPr lang="en-GB" sz="1200" kern="1200" dirty="0" err="1" smtClean="0">
                <a:solidFill>
                  <a:schemeClr val="tx1"/>
                </a:solidFill>
                <a:effectLst/>
                <a:latin typeface="+mn-lt"/>
                <a:ea typeface="+mn-ea"/>
                <a:cs typeface="+mn-cs"/>
              </a:rPr>
              <a:t>MeToo</a:t>
            </a:r>
            <a:r>
              <a:rPr lang="en-GB" sz="1200" kern="1200" dirty="0" smtClean="0">
                <a:solidFill>
                  <a:schemeClr val="tx1"/>
                </a:solidFill>
                <a:effectLst/>
                <a:latin typeface="+mn-lt"/>
                <a:ea typeface="+mn-ea"/>
                <a:cs typeface="+mn-cs"/>
              </a:rPr>
              <a:t> and Time’s Up movements and the Everyday sexism Project.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 the</a:t>
            </a:r>
            <a:r>
              <a:rPr lang="en-GB" sz="1200" kern="1200" baseline="0" dirty="0" smtClean="0">
                <a:solidFill>
                  <a:schemeClr val="tx1"/>
                </a:solidFill>
                <a:effectLst/>
                <a:latin typeface="+mn-lt"/>
                <a:ea typeface="+mn-ea"/>
                <a:cs typeface="+mn-cs"/>
              </a:rPr>
              <a:t> bottom left,  is Anthony Rapp who alleges he was sexually assaulted by Kevin Spacey when he was only 14 at the time.</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On the right, is Terry Crews who has come forward to say that he was groped by a male executive producer.</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3</a:t>
            </a:fld>
            <a:endParaRPr lang="en-GB"/>
          </a:p>
        </p:txBody>
      </p:sp>
    </p:spTree>
    <p:extLst>
      <p:ext uri="{BB962C8B-B14F-4D97-AF65-F5344CB8AC3E}">
        <p14:creationId xmlns:p14="http://schemas.microsoft.com/office/powerpoint/2010/main" val="2953933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Sexual violence is any unwanted (non-consensual) sexual act or activity. There are many different kinds of sexual violence, including but not restricted to rape, sexual assault, child sexual abuse, sexual harassment, rape within marriage / relationships, forced marriage, so-called honour-based violence, female genital mutilation, trafficking, sexual exploitation, and ritual abuse.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Sexual violence can be perpetrated by a complete stranger, or by someone known and even trusted, such as a friend, colleague, family member, partner or ex-partner.</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100% of the responsibility for any act of sexual violence lies with the perpetrator.</a:t>
            </a:r>
          </a:p>
          <a:p>
            <a:r>
              <a:rPr lang="en-GB" sz="1200" kern="1200" dirty="0" smtClean="0">
                <a:solidFill>
                  <a:schemeClr val="tx1"/>
                </a:solidFill>
                <a:effectLst/>
                <a:latin typeface="+mn-lt"/>
                <a:ea typeface="+mn-ea"/>
                <a:cs typeface="+mn-cs"/>
              </a:rPr>
              <a:t>For this university and the SU is clear that sexual violence from any group or individual toward any group or individual is not acceptable.</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4</a:t>
            </a:fld>
            <a:endParaRPr lang="en-GB"/>
          </a:p>
        </p:txBody>
      </p:sp>
    </p:spTree>
    <p:extLst>
      <p:ext uri="{BB962C8B-B14F-4D97-AF65-F5344CB8AC3E}">
        <p14:creationId xmlns:p14="http://schemas.microsoft.com/office/powerpoint/2010/main" val="64858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Sexual violence can happen to anyone, anywhere at any time. No-one ever deserves or asks for it to happen.</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Most sexual violence is perpetrated by men against women or against other men.</a:t>
            </a:r>
          </a:p>
          <a:p>
            <a:r>
              <a:rPr lang="en-GB" sz="1200" kern="1200" dirty="0" smtClean="0">
                <a:solidFill>
                  <a:schemeClr val="tx1"/>
                </a:solidFill>
                <a:effectLst/>
                <a:latin typeface="+mn-lt"/>
                <a:ea typeface="+mn-ea"/>
                <a:cs typeface="+mn-cs"/>
              </a:rPr>
              <a:t>HOWEVER, this campaign highlights that sexual violence across genders/sexualities/all groups is not acceptable.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Numerous studies indicate that LGBTQI+ persons suffer disproportionate rates of sexual victimization compared to the general population.</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Both men and women are thought to carry the shame of sexual violence, shame that should belong to the perpetrators alone. But men and women sometimes</a:t>
            </a:r>
            <a:r>
              <a:rPr lang="en-GB" sz="1200" kern="1200" baseline="0" dirty="0" smtClean="0">
                <a:solidFill>
                  <a:schemeClr val="tx1"/>
                </a:solidFill>
                <a:effectLst/>
                <a:latin typeface="+mn-lt"/>
                <a:ea typeface="+mn-ea"/>
                <a:cs typeface="+mn-cs"/>
              </a:rPr>
              <a:t> have different reasons for not reporting. Men might not report because they feel that being victimised makes then less of a man, whatever that means, or that they should have been able to defend themselves. Women might not want to report because people judge women and their sex lives.  All of these types of responses create a hostile climate for people to report or even talk about sexual violence. We know from research that most people never tell the police, and we know from research that young adults are much more likely to talk to their friends about such experiences, so this is partly why we are doing this work, so that you can support your peers if need be and know that the university  will stand by you however we can, and that there are lots of different sorts of services, for men and women, that are there to help you. </a:t>
            </a:r>
            <a:endParaRPr lang="en-GB" dirty="0" smtClean="0">
              <a:effectLst/>
            </a:endParaRP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5</a:t>
            </a:fld>
            <a:endParaRPr lang="en-GB"/>
          </a:p>
        </p:txBody>
      </p:sp>
    </p:spTree>
    <p:extLst>
      <p:ext uri="{BB962C8B-B14F-4D97-AF65-F5344CB8AC3E}">
        <p14:creationId xmlns:p14="http://schemas.microsoft.com/office/powerpoint/2010/main" val="256254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Sexual harassment is any unwanted behaviour of a sexual nature, which is intended to, or has the effect of:</a:t>
            </a:r>
          </a:p>
          <a:p>
            <a:pPr lvl="0"/>
            <a:r>
              <a:rPr lang="en-GB" sz="1200" kern="1200" dirty="0" smtClean="0">
                <a:solidFill>
                  <a:schemeClr val="tx1"/>
                </a:solidFill>
                <a:effectLst/>
                <a:latin typeface="+mn-lt"/>
                <a:ea typeface="+mn-ea"/>
                <a:cs typeface="+mn-cs"/>
              </a:rPr>
              <a:t>violating your dignity</a:t>
            </a:r>
          </a:p>
          <a:p>
            <a:pPr lvl="0"/>
            <a:r>
              <a:rPr lang="en-GB" sz="1200" kern="1200" dirty="0" smtClean="0">
                <a:solidFill>
                  <a:schemeClr val="tx1"/>
                </a:solidFill>
                <a:effectLst/>
                <a:latin typeface="+mn-lt"/>
                <a:ea typeface="+mn-ea"/>
                <a:cs typeface="+mn-cs"/>
              </a:rPr>
              <a:t>making you feel intimidated, degraded or humiliated </a:t>
            </a:r>
          </a:p>
          <a:p>
            <a:pPr lvl="0"/>
            <a:r>
              <a:rPr lang="en-GB" sz="1200" kern="1200" dirty="0" smtClean="0">
                <a:solidFill>
                  <a:schemeClr val="tx1"/>
                </a:solidFill>
                <a:effectLst/>
                <a:latin typeface="+mn-lt"/>
                <a:ea typeface="+mn-ea"/>
                <a:cs typeface="+mn-cs"/>
              </a:rPr>
              <a:t>creating a hostile or offensive environment.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Sexual harassment can include: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sexual comments or jokes for example when you are in a class or a bar</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physical behaviour, including unwelcome sexual advances, touching and various forms of sexual assault or violence as we explained before, for example touching you in the bus coming to </a:t>
            </a:r>
            <a:r>
              <a:rPr lang="en-GB" sz="1200" kern="1200" dirty="0" err="1" smtClean="0">
                <a:solidFill>
                  <a:schemeClr val="tx1"/>
                </a:solidFill>
                <a:effectLst/>
                <a:latin typeface="+mn-lt"/>
                <a:ea typeface="+mn-ea"/>
                <a:cs typeface="+mn-cs"/>
              </a:rPr>
              <a:t>uni</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displaying pictures, photos or drawings of a sexual nature, including on social media</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sending emails with a sexual content</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promises in return for sexual </a:t>
            </a:r>
            <a:r>
              <a:rPr lang="en-GB" sz="1200" kern="1200" dirty="0" err="1" smtClean="0">
                <a:solidFill>
                  <a:schemeClr val="tx1"/>
                </a:solidFill>
                <a:effectLst/>
                <a:latin typeface="+mn-lt"/>
                <a:ea typeface="+mn-ea"/>
                <a:cs typeface="+mn-cs"/>
              </a:rPr>
              <a:t>favors</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Catcalling, following, making unnecessary and unwanted physical contact</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of these behaviours are normalised but it is sexual harassment and it is not ok, if you have experienced or seen it, you can tell us or get support. We understand</a:t>
            </a:r>
            <a:r>
              <a:rPr lang="en-GB" sz="1200" kern="1200" baseline="0" dirty="0" smtClean="0">
                <a:solidFill>
                  <a:schemeClr val="tx1"/>
                </a:solidFill>
                <a:effectLst/>
                <a:latin typeface="+mn-lt"/>
                <a:ea typeface="+mn-ea"/>
                <a:cs typeface="+mn-cs"/>
              </a:rPr>
              <a:t> that some of this is seen as normal and might just been seen as banter by many  people. We know that usually there is no intention behind comments or jokes, but we don’t know how people are going to take those comments, or what their life experiences are. So we are all responsible for making the best environment. That means we are all responsible for our behaviour and language and also calling out the behaviours of others.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6</a:t>
            </a:fld>
            <a:endParaRPr lang="en-GB"/>
          </a:p>
        </p:txBody>
      </p:sp>
    </p:spTree>
    <p:extLst>
      <p:ext uri="{BB962C8B-B14F-4D97-AF65-F5344CB8AC3E}">
        <p14:creationId xmlns:p14="http://schemas.microsoft.com/office/powerpoint/2010/main" val="2664555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The following areas are what students who participated in our focus groups told us about sexual violence and harassment in university and about what they thought other students needed to know more about:</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Unwanted sexual touching and groping</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Sexual consent</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Inappropriate use of social media</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Domestic abuse</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Initiation and humiliation ceremonies</a:t>
            </a:r>
          </a:p>
          <a:p>
            <a:pPr marL="0" indent="0">
              <a:buFont typeface="Arial" panose="020B0604020202020204" pitchFamily="34" charset="0"/>
              <a:buNone/>
            </a:pP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We have created 5 video-animations around the areas highlighted by students. The video-animations have been created in a really collaborative way through with students, staff members at the University, the SU and our partners. </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7</a:t>
            </a:fld>
            <a:endParaRPr lang="en-GB"/>
          </a:p>
        </p:txBody>
      </p:sp>
    </p:spTree>
    <p:extLst>
      <p:ext uri="{BB962C8B-B14F-4D97-AF65-F5344CB8AC3E}">
        <p14:creationId xmlns:p14="http://schemas.microsoft.com/office/powerpoint/2010/main" val="3495136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200" kern="1200" dirty="0" smtClean="0">
                <a:solidFill>
                  <a:schemeClr val="tx1"/>
                </a:solidFill>
                <a:effectLst/>
                <a:latin typeface="+mn-lt"/>
                <a:ea typeface="+mn-ea"/>
                <a:cs typeface="+mn-cs"/>
              </a:rPr>
              <a:t>The topic of the video-animation is unwanted touching and groping. Play the video-animation.</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8</a:t>
            </a:fld>
            <a:endParaRPr lang="en-GB"/>
          </a:p>
        </p:txBody>
      </p:sp>
    </p:spTree>
    <p:extLst>
      <p:ext uri="{BB962C8B-B14F-4D97-AF65-F5344CB8AC3E}">
        <p14:creationId xmlns:p14="http://schemas.microsoft.com/office/powerpoint/2010/main" val="1822740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How many female students and graduates experienced sexual violence in 2017 according the Revolt Assault Campaign?</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30%</a:t>
            </a:r>
          </a:p>
          <a:p>
            <a:pPr lvl="0"/>
            <a:r>
              <a:rPr lang="en-GB" sz="1200" kern="1200" dirty="0" smtClean="0">
                <a:solidFill>
                  <a:schemeClr val="tx1"/>
                </a:solidFill>
                <a:effectLst/>
                <a:latin typeface="+mn-lt"/>
                <a:ea typeface="+mn-ea"/>
                <a:cs typeface="+mn-cs"/>
              </a:rPr>
              <a:t>50%</a:t>
            </a:r>
          </a:p>
          <a:p>
            <a:pPr lvl="0"/>
            <a:r>
              <a:rPr lang="en-GB" sz="1200" kern="1200" dirty="0" smtClean="0">
                <a:solidFill>
                  <a:schemeClr val="tx1"/>
                </a:solidFill>
                <a:effectLst/>
                <a:latin typeface="+mn-lt"/>
                <a:ea typeface="+mn-ea"/>
                <a:cs typeface="+mn-cs"/>
              </a:rPr>
              <a:t>70%</a:t>
            </a:r>
          </a:p>
          <a:p>
            <a:endParaRPr lang="en-GB" dirty="0"/>
          </a:p>
        </p:txBody>
      </p:sp>
      <p:sp>
        <p:nvSpPr>
          <p:cNvPr id="4" name="Slide Number Placeholder 3"/>
          <p:cNvSpPr>
            <a:spLocks noGrp="1"/>
          </p:cNvSpPr>
          <p:nvPr>
            <p:ph type="sldNum" sz="quarter" idx="10"/>
          </p:nvPr>
        </p:nvSpPr>
        <p:spPr/>
        <p:txBody>
          <a:bodyPr/>
          <a:lstStyle/>
          <a:p>
            <a:fld id="{718E0747-FC15-409E-9216-5E37C3E00FBA}" type="slidenum">
              <a:rPr lang="en-GB" smtClean="0"/>
              <a:t>9</a:t>
            </a:fld>
            <a:endParaRPr lang="en-GB"/>
          </a:p>
        </p:txBody>
      </p:sp>
    </p:spTree>
    <p:extLst>
      <p:ext uri="{BB962C8B-B14F-4D97-AF65-F5344CB8AC3E}">
        <p14:creationId xmlns:p14="http://schemas.microsoft.com/office/powerpoint/2010/main" val="1748047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04BCFE-B21B-3F4D-A944-EEC0CC3F6F0D}"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1189810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04BCFE-B21B-3F4D-A944-EEC0CC3F6F0D}"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2143047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04BCFE-B21B-3F4D-A944-EEC0CC3F6F0D}"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604915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04BCFE-B21B-3F4D-A944-EEC0CC3F6F0D}"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193244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04BCFE-B21B-3F4D-A944-EEC0CC3F6F0D}"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14201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04BCFE-B21B-3F4D-A944-EEC0CC3F6F0D}"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105816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04BCFE-B21B-3F4D-A944-EEC0CC3F6F0D}" type="datetimeFigureOut">
              <a:rPr lang="en-US" smtClean="0"/>
              <a:t>5/15/2019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119703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04BCFE-B21B-3F4D-A944-EEC0CC3F6F0D}" type="datetimeFigureOut">
              <a:rPr lang="en-US" smtClean="0"/>
              <a:t>5/15/2019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1014794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04BCFE-B21B-3F4D-A944-EEC0CC3F6F0D}" type="datetimeFigureOut">
              <a:rPr lang="en-US" smtClean="0"/>
              <a:t>5/15/2019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32884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04BCFE-B21B-3F4D-A944-EEC0CC3F6F0D}"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1399465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04BCFE-B21B-3F4D-A944-EEC0CC3F6F0D}" type="datetimeFigureOut">
              <a:rPr lang="en-US" smtClean="0"/>
              <a:t>5/15/2019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22B02-F980-B24D-857B-15C8AE78691B}" type="slidenum">
              <a:rPr lang="en-US" smtClean="0"/>
              <a:t>‹#›</a:t>
            </a:fld>
            <a:endParaRPr lang="en-US"/>
          </a:p>
        </p:txBody>
      </p:sp>
    </p:spTree>
    <p:extLst>
      <p:ext uri="{BB962C8B-B14F-4D97-AF65-F5344CB8AC3E}">
        <p14:creationId xmlns:p14="http://schemas.microsoft.com/office/powerpoint/2010/main" val="157876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04BCFE-B21B-3F4D-A944-EEC0CC3F6F0D}" type="datetimeFigureOut">
              <a:rPr lang="en-US" smtClean="0"/>
              <a:t>5/15/2019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22B02-F980-B24D-857B-15C8AE78691B}" type="slidenum">
              <a:rPr lang="en-US" smtClean="0"/>
              <a:t>‹#›</a:t>
            </a:fld>
            <a:endParaRPr lang="en-US"/>
          </a:p>
        </p:txBody>
      </p:sp>
    </p:spTree>
    <p:extLst>
      <p:ext uri="{BB962C8B-B14F-4D97-AF65-F5344CB8AC3E}">
        <p14:creationId xmlns:p14="http://schemas.microsoft.com/office/powerpoint/2010/main" val="1731397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eur01.safelinks.protection.outlook.com/?url=https://creativecommons.org/licenses/by-nc-sa/4.0/&amp;data=02|01|Ana.Miguellazaro@uwe.ac.uk|c30a5fad3818490bfd5408d6d2f62d54|07ef1208413c4b5e9cdd64ef305754f0|0|0|636928352092268321&amp;sdata=Pte1QL17lJrEWyMvr3kifJKjHMmthGV00taCnIdqqXU%3D&amp;reserved=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student.kooth.com/" TargetMode="External"/><Relationship Id="rId4" Type="http://schemas.openxmlformats.org/officeDocument/2006/relationships/hyperlink" Target="https://www1.uwe.ac.uk/students/healthandwellbeing/wellbeingservice.asp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mailto:complaints@uwe&#8203;.ac.uk&#8203;"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1.uwe.ac.uk/aboutus/contactus/complaints.aspx" TargetMode="External"/><Relationship Id="rId5" Type="http://schemas.openxmlformats.org/officeDocument/2006/relationships/hyperlink" Target="https://www1.uwe.ac.uk/about/corporateinformation/equalityanddiversity/hateincidentreporting.aspx" TargetMode="External"/><Relationship Id="rId4" Type="http://schemas.openxmlformats.org/officeDocument/2006/relationships/hyperlink" Target="mailto:conduct@uwe.ac.u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www.samaritans.org/" TargetMode="External"/><Relationship Id="rId4" Type="http://schemas.openxmlformats.org/officeDocument/2006/relationships/hyperlink" Target="mailto:jo@samaritan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478515" y="1671324"/>
            <a:ext cx="6522485" cy="830997"/>
          </a:xfrm>
          <a:prstGeom prst="rect">
            <a:avLst/>
          </a:prstGeom>
          <a:noFill/>
        </p:spPr>
        <p:txBody>
          <a:bodyPr wrap="square" rtlCol="0">
            <a:spAutoFit/>
          </a:bodyPr>
          <a:lstStyle/>
          <a:p>
            <a:r>
              <a:rPr lang="en-US" sz="4800" b="1" dirty="0" err="1">
                <a:solidFill>
                  <a:schemeClr val="bg1"/>
                </a:solidFill>
                <a:latin typeface="Open Sans" charset="0"/>
                <a:ea typeface="Open Sans" charset="0"/>
                <a:cs typeface="Open Sans" charset="0"/>
              </a:rPr>
              <a:t>SpeakUp</a:t>
            </a:r>
            <a:r>
              <a:rPr lang="en-US" sz="4800" b="1" dirty="0">
                <a:solidFill>
                  <a:schemeClr val="bg1"/>
                </a:solidFill>
                <a:latin typeface="Open Sans" charset="0"/>
                <a:ea typeface="Open Sans" charset="0"/>
                <a:cs typeface="Open Sans" charset="0"/>
              </a:rPr>
              <a:t> Campaign</a:t>
            </a:r>
          </a:p>
        </p:txBody>
      </p:sp>
      <p:sp>
        <p:nvSpPr>
          <p:cNvPr id="6" name="TextBox 5"/>
          <p:cNvSpPr txBox="1"/>
          <p:nvPr/>
        </p:nvSpPr>
        <p:spPr>
          <a:xfrm>
            <a:off x="535021" y="2363822"/>
            <a:ext cx="7159558" cy="276999"/>
          </a:xfrm>
          <a:prstGeom prst="rect">
            <a:avLst/>
          </a:prstGeom>
          <a:noFill/>
        </p:spPr>
        <p:txBody>
          <a:bodyPr wrap="square" rtlCol="0">
            <a:spAutoFit/>
          </a:bodyPr>
          <a:lstStyle/>
          <a:p>
            <a:r>
              <a:rPr lang="en-US" sz="1200" dirty="0">
                <a:solidFill>
                  <a:schemeClr val="bg1"/>
                </a:solidFill>
                <a:latin typeface="Open Sans" charset="0"/>
                <a:ea typeface="Open Sans" charset="0"/>
                <a:cs typeface="Open Sans" charset="0"/>
              </a:rPr>
              <a:t> </a:t>
            </a:r>
          </a:p>
        </p:txBody>
      </p:sp>
      <p:sp>
        <p:nvSpPr>
          <p:cNvPr id="7" name="Rectangle 6"/>
          <p:cNvSpPr/>
          <p:nvPr/>
        </p:nvSpPr>
        <p:spPr>
          <a:xfrm>
            <a:off x="255104" y="2967989"/>
            <a:ext cx="8633792" cy="1477328"/>
          </a:xfrm>
          <a:prstGeom prst="rect">
            <a:avLst/>
          </a:prstGeom>
        </p:spPr>
        <p:txBody>
          <a:bodyPr wrap="square">
            <a:spAutoFit/>
          </a:bodyPr>
          <a:lstStyle/>
          <a:p>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Bovill. H, McCartan, K., Waller, R., Miguel Lazaro, A., </a:t>
            </a:r>
            <a:r>
              <a:rPr lang="en-GB"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Carrie, S</a:t>
            </a: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Mackay F. and </a:t>
            </a: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Smith, T. (2018) </a:t>
            </a:r>
            <a:r>
              <a:rPr lang="en-GB"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SpeakUp</a:t>
            </a:r>
            <a:r>
              <a:rPr lang="en-GB"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Bristol, University of the West of England. In collaboration with UWE students, UWE Student Union, UWE staff, and external stakeholders; Bristol Zero Tolerance, Somerset and Avon Rape and Sexual Abuse Support, and Stand Against Racism and Inequality</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4750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679286" y="1741461"/>
            <a:ext cx="7159558" cy="3046988"/>
          </a:xfrm>
          <a:prstGeom prst="rect">
            <a:avLst/>
          </a:prstGeom>
          <a:noFill/>
        </p:spPr>
        <p:txBody>
          <a:bodyPr wrap="square" rtlCol="0">
            <a:spAutoFit/>
          </a:bodyPr>
          <a:lstStyle/>
          <a:p>
            <a:r>
              <a:rPr lang="en-GB" sz="48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70% of female students and graduates experienced sexual violence in 2017</a:t>
            </a:r>
            <a:endParaRPr lang="en-GB" sz="48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865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293952" y="1584765"/>
            <a:ext cx="8991364" cy="4339650"/>
          </a:xfrm>
          <a:prstGeom prst="rect">
            <a:avLst/>
          </a:prstGeom>
          <a:noFill/>
        </p:spPr>
        <p:txBody>
          <a:bodyPr wrap="square" rtlCol="0">
            <a:spAutoFit/>
          </a:bodyPr>
          <a:lstStyle/>
          <a:p>
            <a:r>
              <a:rPr lang="en-US" sz="4400" b="1" dirty="0" smtClean="0">
                <a:solidFill>
                  <a:schemeClr val="accent1">
                    <a:lumMod val="50000"/>
                  </a:schemeClr>
                </a:solidFill>
                <a:latin typeface="Open Sans" charset="0"/>
                <a:ea typeface="Open Sans" charset="0"/>
                <a:cs typeface="Open Sans" charset="0"/>
              </a:rPr>
              <a:t>How </a:t>
            </a:r>
            <a:r>
              <a:rPr lang="en-US" sz="4400" b="1" dirty="0">
                <a:solidFill>
                  <a:schemeClr val="accent1">
                    <a:lumMod val="50000"/>
                  </a:schemeClr>
                </a:solidFill>
                <a:latin typeface="Open Sans" charset="0"/>
                <a:ea typeface="Open Sans" charset="0"/>
                <a:cs typeface="Open Sans" charset="0"/>
              </a:rPr>
              <a:t>many male students and graduates experienced sexual </a:t>
            </a:r>
            <a:r>
              <a:rPr lang="en-US" sz="4400" b="1" dirty="0" smtClean="0">
                <a:solidFill>
                  <a:schemeClr val="accent1">
                    <a:lumMod val="50000"/>
                  </a:schemeClr>
                </a:solidFill>
                <a:latin typeface="Open Sans" charset="0"/>
                <a:ea typeface="Open Sans" charset="0"/>
                <a:cs typeface="Open Sans" charset="0"/>
              </a:rPr>
              <a:t>violence </a:t>
            </a:r>
            <a:r>
              <a:rPr lang="en-US" sz="4400" b="1" dirty="0">
                <a:solidFill>
                  <a:schemeClr val="accent1">
                    <a:lumMod val="50000"/>
                  </a:schemeClr>
                </a:solidFill>
                <a:latin typeface="Open Sans" charset="0"/>
                <a:ea typeface="Open Sans" charset="0"/>
                <a:cs typeface="Open Sans" charset="0"/>
              </a:rPr>
              <a:t>in 2017?</a:t>
            </a:r>
          </a:p>
          <a:p>
            <a:pPr marL="742950" indent="-742950">
              <a:buAutoNum type="alphaLcParenR"/>
            </a:pPr>
            <a:r>
              <a:rPr lang="en-US" sz="4400" b="1" dirty="0" smtClean="0">
                <a:solidFill>
                  <a:schemeClr val="accent1">
                    <a:lumMod val="50000"/>
                  </a:schemeClr>
                </a:solidFill>
                <a:latin typeface="Open Sans" charset="0"/>
                <a:ea typeface="Open Sans" charset="0"/>
                <a:cs typeface="Open Sans" charset="0"/>
              </a:rPr>
              <a:t>15%</a:t>
            </a:r>
            <a:endParaRPr lang="en-US" sz="4400" b="1" dirty="0">
              <a:solidFill>
                <a:schemeClr val="accent1">
                  <a:lumMod val="50000"/>
                </a:schemeClr>
              </a:solidFill>
              <a:latin typeface="Open Sans" charset="0"/>
              <a:ea typeface="Open Sans" charset="0"/>
              <a:cs typeface="Open Sans" charset="0"/>
            </a:endParaRPr>
          </a:p>
          <a:p>
            <a:pPr marL="742950" indent="-742950">
              <a:buAutoNum type="alphaLcParenR"/>
            </a:pPr>
            <a:r>
              <a:rPr lang="en-US" sz="4400" b="1" dirty="0" smtClean="0">
                <a:solidFill>
                  <a:schemeClr val="accent1">
                    <a:lumMod val="50000"/>
                  </a:schemeClr>
                </a:solidFill>
                <a:latin typeface="Open Sans" charset="0"/>
                <a:ea typeface="Open Sans" charset="0"/>
                <a:cs typeface="Open Sans" charset="0"/>
              </a:rPr>
              <a:t>26%</a:t>
            </a:r>
            <a:endParaRPr lang="en-US" sz="4400" b="1" dirty="0">
              <a:solidFill>
                <a:schemeClr val="accent1">
                  <a:lumMod val="50000"/>
                </a:schemeClr>
              </a:solidFill>
              <a:latin typeface="Open Sans" charset="0"/>
              <a:ea typeface="Open Sans" charset="0"/>
              <a:cs typeface="Open Sans" charset="0"/>
            </a:endParaRPr>
          </a:p>
          <a:p>
            <a:pPr marL="742950" indent="-742950">
              <a:buAutoNum type="alphaLcParenR"/>
            </a:pPr>
            <a:r>
              <a:rPr lang="en-US" sz="4400" b="1" dirty="0" smtClean="0">
                <a:solidFill>
                  <a:schemeClr val="accent1">
                    <a:lumMod val="50000"/>
                  </a:schemeClr>
                </a:solidFill>
                <a:latin typeface="Open Sans" charset="0"/>
                <a:ea typeface="Open Sans" charset="0"/>
                <a:cs typeface="Open Sans" charset="0"/>
              </a:rPr>
              <a:t>42</a:t>
            </a:r>
            <a:r>
              <a:rPr lang="en-US" sz="4400" b="1" dirty="0">
                <a:solidFill>
                  <a:schemeClr val="accent1">
                    <a:lumMod val="50000"/>
                  </a:schemeClr>
                </a:solidFill>
                <a:latin typeface="Open Sans" charset="0"/>
                <a:ea typeface="Open Sans" charset="0"/>
                <a:cs typeface="Open Sans" charset="0"/>
              </a:rPr>
              <a:t>%</a:t>
            </a:r>
          </a:p>
          <a:p>
            <a:pPr marL="742950" indent="-742950">
              <a:buAutoNum type="alphaLcParenR"/>
            </a:pPr>
            <a:r>
              <a:rPr lang="en-US" sz="1200" b="1" dirty="0" smtClean="0">
                <a:solidFill>
                  <a:schemeClr val="bg1"/>
                </a:solidFill>
                <a:latin typeface="Open Sans" charset="0"/>
                <a:ea typeface="Open Sans" charset="0"/>
                <a:cs typeface="Open Sans" charset="0"/>
              </a:rPr>
              <a:t>72</a:t>
            </a:r>
            <a:r>
              <a:rPr lang="en-US" sz="1200" b="1" dirty="0">
                <a:solidFill>
                  <a:schemeClr val="bg1"/>
                </a:solidFill>
                <a:latin typeface="Open Sans" charset="0"/>
                <a:ea typeface="Open Sans" charset="0"/>
                <a:cs typeface="Open Sans" charset="0"/>
              </a:rPr>
              <a:t>%</a:t>
            </a:r>
          </a:p>
        </p:txBody>
      </p:sp>
    </p:spTree>
    <p:extLst>
      <p:ext uri="{BB962C8B-B14F-4D97-AF65-F5344CB8AC3E}">
        <p14:creationId xmlns:p14="http://schemas.microsoft.com/office/powerpoint/2010/main" val="3793997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29496"/>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679286" y="1741461"/>
            <a:ext cx="7159558" cy="3046988"/>
          </a:xfrm>
          <a:prstGeom prst="rect">
            <a:avLst/>
          </a:prstGeom>
          <a:noFill/>
        </p:spPr>
        <p:txBody>
          <a:bodyPr wrap="square" rtlCol="0">
            <a:spAutoFit/>
          </a:bodyPr>
          <a:lstStyle/>
          <a:p>
            <a:r>
              <a:rPr lang="en-GB" sz="48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 of male students and graduates experienced </a:t>
            </a:r>
            <a:r>
              <a:rPr lang="en-GB" sz="4800" b="1"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sexual violence </a:t>
            </a:r>
            <a:r>
              <a:rPr lang="en-GB" sz="48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 2017</a:t>
            </a:r>
            <a:endParaRPr lang="en-GB" sz="48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231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UWE_Bystander(ANIM)_Consent_AR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477737"/>
            <a:ext cx="9144000" cy="5143383"/>
          </a:xfrm>
        </p:spPr>
      </p:pic>
    </p:spTree>
    <p:extLst>
      <p:ext uri="{BB962C8B-B14F-4D97-AF65-F5344CB8AC3E}">
        <p14:creationId xmlns:p14="http://schemas.microsoft.com/office/powerpoint/2010/main" val="1644311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146976" y="1862093"/>
            <a:ext cx="8850048" cy="2123658"/>
          </a:xfrm>
          <a:prstGeom prst="rect">
            <a:avLst/>
          </a:prstGeom>
          <a:noFill/>
        </p:spPr>
        <p:txBody>
          <a:bodyPr wrap="square" rtlCol="0">
            <a:spAutoFit/>
          </a:bodyPr>
          <a:lstStyle/>
          <a:p>
            <a:r>
              <a:rPr lang="en-US" sz="4400" b="1" dirty="0">
                <a:solidFill>
                  <a:schemeClr val="accent1">
                    <a:lumMod val="50000"/>
                  </a:schemeClr>
                </a:solidFill>
                <a:latin typeface="Open Sans" charset="0"/>
                <a:ea typeface="Open Sans" charset="0"/>
                <a:cs typeface="Open Sans" charset="0"/>
              </a:rPr>
              <a:t>Consent is mutual and free choice. If you are not sure, stop, ask and check every time</a:t>
            </a:r>
          </a:p>
        </p:txBody>
      </p:sp>
    </p:spTree>
    <p:extLst>
      <p:ext uri="{BB962C8B-B14F-4D97-AF65-F5344CB8AC3E}">
        <p14:creationId xmlns:p14="http://schemas.microsoft.com/office/powerpoint/2010/main" val="1516228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UWE_Bystander(ANIM)_SocialMedia_A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2" y="731889"/>
            <a:ext cx="9153832" cy="5149031"/>
          </a:xfrm>
          <a:prstGeom prst="rect">
            <a:avLst/>
          </a:prstGeom>
        </p:spPr>
      </p:pic>
    </p:spTree>
    <p:extLst>
      <p:ext uri="{BB962C8B-B14F-4D97-AF65-F5344CB8AC3E}">
        <p14:creationId xmlns:p14="http://schemas.microsoft.com/office/powerpoint/2010/main" val="539944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435267" y="1954097"/>
            <a:ext cx="8143467" cy="2800767"/>
          </a:xfrm>
          <a:prstGeom prst="rect">
            <a:avLst/>
          </a:prstGeom>
          <a:noFill/>
        </p:spPr>
        <p:txBody>
          <a:bodyPr wrap="square" rtlCol="0">
            <a:spAutoFit/>
          </a:bodyPr>
          <a:lstStyle/>
          <a:p>
            <a:r>
              <a:rPr lang="en-US" sz="4400" b="1" dirty="0">
                <a:solidFill>
                  <a:schemeClr val="accent1">
                    <a:lumMod val="50000"/>
                  </a:schemeClr>
                </a:solidFill>
                <a:latin typeface="Open Sans" charset="0"/>
                <a:ea typeface="Open Sans" charset="0"/>
                <a:cs typeface="Open Sans" charset="0"/>
              </a:rPr>
              <a:t>Sharing another person’s image without their consent can have lasting and legal consequences</a:t>
            </a:r>
          </a:p>
        </p:txBody>
      </p:sp>
    </p:spTree>
    <p:extLst>
      <p:ext uri="{BB962C8B-B14F-4D97-AF65-F5344CB8AC3E}">
        <p14:creationId xmlns:p14="http://schemas.microsoft.com/office/powerpoint/2010/main" val="4063441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UWE_Bystander(ANIM)_DomesticAbuse_AR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634180"/>
            <a:ext cx="9170019" cy="5158019"/>
          </a:xfrm>
        </p:spPr>
      </p:pic>
    </p:spTree>
    <p:extLst>
      <p:ext uri="{BB962C8B-B14F-4D97-AF65-F5344CB8AC3E}">
        <p14:creationId xmlns:p14="http://schemas.microsoft.com/office/powerpoint/2010/main" val="449968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302531" y="1613118"/>
            <a:ext cx="8143467" cy="3631763"/>
          </a:xfrm>
          <a:prstGeom prst="rect">
            <a:avLst/>
          </a:prstGeom>
          <a:noFill/>
        </p:spPr>
        <p:txBody>
          <a:bodyPr wrap="square" rtlCol="0">
            <a:spAutoFit/>
          </a:bodyPr>
          <a:lstStyle/>
          <a:p>
            <a:r>
              <a:rPr lang="en-US" sz="5400" b="1">
                <a:solidFill>
                  <a:schemeClr val="accent1">
                    <a:lumMod val="50000"/>
                  </a:schemeClr>
                </a:solidFill>
                <a:latin typeface="Open Sans" charset="0"/>
                <a:ea typeface="Open Sans" charset="0"/>
                <a:cs typeface="Open Sans" charset="0"/>
              </a:rPr>
              <a:t>Domestic abuse:</a:t>
            </a:r>
          </a:p>
          <a:p>
            <a:r>
              <a:rPr lang="en-US" sz="4400" b="1">
                <a:solidFill>
                  <a:schemeClr val="accent1">
                    <a:lumMod val="50000"/>
                  </a:schemeClr>
                </a:solidFill>
                <a:latin typeface="Open Sans" charset="0"/>
                <a:ea typeface="Open Sans" charset="0"/>
                <a:cs typeface="Open Sans" charset="0"/>
              </a:rPr>
              <a:t>Controlling someone’s behaviour, choices and freedom is not only a form of abuse, it is a crime</a:t>
            </a:r>
            <a:endParaRPr lang="en-US" sz="4400" b="1" dirty="0">
              <a:solidFill>
                <a:schemeClr val="accent1">
                  <a:lumMod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789559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65175" y="1451761"/>
            <a:ext cx="9013650" cy="4401205"/>
          </a:xfrm>
          <a:prstGeom prst="rect">
            <a:avLst/>
          </a:prstGeom>
          <a:noFill/>
        </p:spPr>
        <p:txBody>
          <a:bodyPr wrap="square" rtlCol="0">
            <a:spAutoFit/>
          </a:bodyPr>
          <a:lstStyle/>
          <a:p>
            <a:r>
              <a:rPr lang="en-US" sz="4000" b="1" dirty="0">
                <a:solidFill>
                  <a:schemeClr val="accent1">
                    <a:lumMod val="50000"/>
                  </a:schemeClr>
                </a:solidFill>
                <a:latin typeface="Open Sans" charset="0"/>
                <a:ea typeface="Open Sans" charset="0"/>
                <a:cs typeface="Open Sans" charset="0"/>
              </a:rPr>
              <a:t>How many people are suffering domestic abuse each year in the UK</a:t>
            </a:r>
            <a:r>
              <a:rPr lang="en-US" sz="4000" b="1" dirty="0" smtClean="0">
                <a:solidFill>
                  <a:schemeClr val="accent1">
                    <a:lumMod val="50000"/>
                  </a:schemeClr>
                </a:solidFill>
                <a:latin typeface="Open Sans" charset="0"/>
                <a:ea typeface="Open Sans" charset="0"/>
                <a:cs typeface="Open Sans" charset="0"/>
              </a:rPr>
              <a:t>?</a:t>
            </a:r>
          </a:p>
          <a:p>
            <a:endParaRPr lang="en-US" sz="4000" b="1" dirty="0">
              <a:solidFill>
                <a:schemeClr val="accent1">
                  <a:lumMod val="50000"/>
                </a:schemeClr>
              </a:solidFill>
              <a:latin typeface="Open Sans" charset="0"/>
              <a:ea typeface="Open Sans" charset="0"/>
              <a:cs typeface="Open Sans" charset="0"/>
            </a:endParaRPr>
          </a:p>
          <a:p>
            <a:pPr marL="742950" indent="-742950">
              <a:buAutoNum type="alphaLcParenR"/>
            </a:pPr>
            <a:r>
              <a:rPr lang="en-US" sz="4000" b="1" dirty="0">
                <a:solidFill>
                  <a:schemeClr val="accent1">
                    <a:lumMod val="50000"/>
                  </a:schemeClr>
                </a:solidFill>
                <a:latin typeface="Open Sans" charset="0"/>
                <a:ea typeface="Open Sans" charset="0"/>
                <a:cs typeface="Open Sans" charset="0"/>
              </a:rPr>
              <a:t>500, 000</a:t>
            </a:r>
          </a:p>
          <a:p>
            <a:pPr marL="742950" indent="-742950">
              <a:buAutoNum type="alphaLcParenR"/>
            </a:pPr>
            <a:r>
              <a:rPr lang="en-US" sz="4000" b="1" dirty="0">
                <a:solidFill>
                  <a:schemeClr val="accent1">
                    <a:lumMod val="50000"/>
                  </a:schemeClr>
                </a:solidFill>
                <a:latin typeface="Open Sans" charset="0"/>
                <a:ea typeface="Open Sans" charset="0"/>
                <a:cs typeface="Open Sans" charset="0"/>
              </a:rPr>
              <a:t>1 million</a:t>
            </a:r>
          </a:p>
          <a:p>
            <a:pPr marL="742950" indent="-742950">
              <a:buAutoNum type="alphaLcParenR"/>
            </a:pPr>
            <a:r>
              <a:rPr lang="en-US" sz="4000" b="1" dirty="0">
                <a:solidFill>
                  <a:schemeClr val="accent1">
                    <a:lumMod val="50000"/>
                  </a:schemeClr>
                </a:solidFill>
                <a:latin typeface="Open Sans" charset="0"/>
                <a:ea typeface="Open Sans" charset="0"/>
                <a:cs typeface="Open Sans" charset="0"/>
              </a:rPr>
              <a:t>2 million</a:t>
            </a:r>
          </a:p>
        </p:txBody>
      </p:sp>
    </p:spTree>
    <p:extLst>
      <p:ext uri="{BB962C8B-B14F-4D97-AF65-F5344CB8AC3E}">
        <p14:creationId xmlns:p14="http://schemas.microsoft.com/office/powerpoint/2010/main" val="3741961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535021" y="1277194"/>
            <a:ext cx="4435812" cy="769441"/>
          </a:xfrm>
          <a:prstGeom prst="rect">
            <a:avLst/>
          </a:prstGeom>
          <a:noFill/>
        </p:spPr>
        <p:txBody>
          <a:bodyPr wrap="square" rtlCol="0">
            <a:spAutoFit/>
          </a:bodyPr>
          <a:lstStyle/>
          <a:p>
            <a:endParaRPr lang="en-US" sz="44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4432B97-24B1-9E44-809E-F2A15341123D}"/>
              </a:ext>
            </a:extLst>
          </p:cNvPr>
          <p:cNvSpPr txBox="1"/>
          <p:nvPr/>
        </p:nvSpPr>
        <p:spPr>
          <a:xfrm>
            <a:off x="955742" y="1720840"/>
            <a:ext cx="7159558" cy="3785652"/>
          </a:xfrm>
          <a:prstGeom prst="rect">
            <a:avLst/>
          </a:prstGeom>
          <a:noFill/>
        </p:spPr>
        <p:txBody>
          <a:bodyPr wrap="square" rtlCol="0">
            <a:spAutoFit/>
          </a:bodyPr>
          <a:lstStyle/>
          <a:p>
            <a:r>
              <a:rPr lang="en-GB" sz="1600" dirty="0">
                <a:latin typeface="Open Sans" panose="020B0606030504020204" pitchFamily="34" charset="0"/>
                <a:ea typeface="Open Sans" panose="020B0606030504020204" pitchFamily="34" charset="0"/>
                <a:cs typeface="Open Sans" panose="020B0606030504020204" pitchFamily="34" charset="0"/>
              </a:rPr>
              <a:t>“UWE allows the Bystander material on its </a:t>
            </a:r>
            <a:r>
              <a:rPr lang="en-GB" sz="1600" dirty="0" smtClean="0">
                <a:latin typeface="Open Sans" panose="020B0606030504020204" pitchFamily="34" charset="0"/>
                <a:ea typeface="Open Sans" panose="020B0606030504020204" pitchFamily="34" charset="0"/>
                <a:cs typeface="Open Sans" panose="020B0606030504020204" pitchFamily="34" charset="0"/>
              </a:rPr>
              <a:t>presentation </a:t>
            </a:r>
            <a:r>
              <a:rPr lang="en-GB" sz="1600" dirty="0">
                <a:latin typeface="Open Sans" panose="020B0606030504020204" pitchFamily="34" charset="0"/>
                <a:ea typeface="Open Sans" panose="020B0606030504020204" pitchFamily="34" charset="0"/>
                <a:cs typeface="Open Sans" panose="020B0606030504020204" pitchFamily="34" charset="0"/>
              </a:rPr>
              <a:t>to be used under the international creative commons share-alike licence 4.0. </a:t>
            </a:r>
            <a:r>
              <a:rPr lang="en-GB" sz="1600" u="sng" dirty="0">
                <a:latin typeface="Open Sans" panose="020B0606030504020204" pitchFamily="34" charset="0"/>
                <a:ea typeface="Open Sans" panose="020B0606030504020204" pitchFamily="34" charset="0"/>
                <a:cs typeface="Open Sans" panose="020B0606030504020204" pitchFamily="34" charset="0"/>
                <a:hlinkClick r:id="rId4"/>
              </a:rPr>
              <a:t>https://creativecommons.org/licenses/by-nc-sa/4.0/</a:t>
            </a:r>
            <a:r>
              <a:rPr lang="en-GB" sz="1600" dirty="0">
                <a:latin typeface="Open Sans" panose="020B0606030504020204" pitchFamily="34" charset="0"/>
                <a:ea typeface="Open Sans" panose="020B0606030504020204" pitchFamily="34" charset="0"/>
                <a:cs typeface="Open Sans" panose="020B0606030504020204" pitchFamily="34" charset="0"/>
              </a:rPr>
              <a:t>. </a:t>
            </a:r>
            <a:endParaRPr lang="en-GB" sz="16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dirty="0" smtClean="0">
                <a:latin typeface="Open Sans" panose="020B0606030504020204" pitchFamily="34" charset="0"/>
                <a:ea typeface="Open Sans" panose="020B0606030504020204" pitchFamily="34" charset="0"/>
                <a:cs typeface="Open Sans" panose="020B0606030504020204" pitchFamily="34" charset="0"/>
              </a:rPr>
              <a:t>This </a:t>
            </a:r>
            <a:r>
              <a:rPr lang="en-GB" sz="1600" dirty="0">
                <a:latin typeface="Open Sans" panose="020B0606030504020204" pitchFamily="34" charset="0"/>
                <a:ea typeface="Open Sans" panose="020B0606030504020204" pitchFamily="34" charset="0"/>
                <a:cs typeface="Open Sans" panose="020B0606030504020204" pitchFamily="34" charset="0"/>
              </a:rPr>
              <a:t>means this material can be copied and adapted for non-commercial purposes. If you republish it you must ensure the creative commons licence applies to your material and is clearly referenced. Similarly, if you share this material, or adapted forms of it, with another party you must ensure that they are aware of the creative commons licence and their obligations to comply with it and to reference it. </a:t>
            </a:r>
            <a:endParaRPr lang="en-GB" sz="1600" dirty="0" smtClean="0">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dirty="0" smtClean="0">
                <a:latin typeface="Open Sans" panose="020B0606030504020204" pitchFamily="34" charset="0"/>
                <a:ea typeface="Open Sans" panose="020B0606030504020204" pitchFamily="34" charset="0"/>
                <a:cs typeface="Open Sans" panose="020B0606030504020204" pitchFamily="34" charset="0"/>
              </a:rPr>
              <a:t>In </a:t>
            </a:r>
            <a:r>
              <a:rPr lang="en-GB" sz="1600" dirty="0">
                <a:latin typeface="Open Sans" panose="020B0606030504020204" pitchFamily="34" charset="0"/>
                <a:ea typeface="Open Sans" panose="020B0606030504020204" pitchFamily="34" charset="0"/>
                <a:cs typeface="Open Sans" panose="020B0606030504020204" pitchFamily="34" charset="0"/>
              </a:rPr>
              <a:t>addition, if you republish or reuse this work, either in original form or modified, then you are asked to acknowledge “University of the West of England, Bristol” clearly in any such reuse or republication as the creator of this work’</a:t>
            </a:r>
          </a:p>
        </p:txBody>
      </p:sp>
      <p:sp>
        <p:nvSpPr>
          <p:cNvPr id="2" name="Slide Number Placeholder 1"/>
          <p:cNvSpPr>
            <a:spLocks noGrp="1"/>
          </p:cNvSpPr>
          <p:nvPr>
            <p:ph type="sldNum" sz="quarter" idx="12"/>
          </p:nvPr>
        </p:nvSpPr>
        <p:spPr>
          <a:xfrm>
            <a:off x="7086600" y="6492875"/>
            <a:ext cx="2057400" cy="365125"/>
          </a:xfrm>
        </p:spPr>
        <p:txBody>
          <a:bodyPr/>
          <a:lstStyle/>
          <a:p>
            <a:fld id="{5C722B02-F980-B24D-857B-15C8AE78691B}" type="slidenum">
              <a:rPr lang="en-US" smtClean="0"/>
              <a:t>2</a:t>
            </a:fld>
            <a:endParaRPr lang="en-US" dirty="0"/>
          </a:p>
        </p:txBody>
      </p:sp>
    </p:spTree>
    <p:extLst>
      <p:ext uri="{BB962C8B-B14F-4D97-AF65-F5344CB8AC3E}">
        <p14:creationId xmlns:p14="http://schemas.microsoft.com/office/powerpoint/2010/main" val="2223160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339643" y="1741461"/>
            <a:ext cx="8464714" cy="3046988"/>
          </a:xfrm>
          <a:prstGeom prst="rect">
            <a:avLst/>
          </a:prstGeom>
          <a:noFill/>
        </p:spPr>
        <p:txBody>
          <a:bodyPr wrap="square" rtlCol="0">
            <a:spAutoFit/>
          </a:bodyPr>
          <a:lstStyle/>
          <a:p>
            <a:r>
              <a:rPr lang="en-GB" sz="48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 million people are suffering domestic abuse each year, 1.3 million are women</a:t>
            </a:r>
            <a:endParaRPr lang="en-GB" sz="48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6857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UWE_Bystander(ANIM)_Initiation_AR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365126"/>
            <a:ext cx="9144000" cy="5143383"/>
          </a:xfrm>
        </p:spPr>
      </p:pic>
    </p:spTree>
    <p:extLst>
      <p:ext uri="{BB962C8B-B14F-4D97-AF65-F5344CB8AC3E}">
        <p14:creationId xmlns:p14="http://schemas.microsoft.com/office/powerpoint/2010/main" val="812507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535021" y="2363821"/>
            <a:ext cx="8343508" cy="1938992"/>
          </a:xfrm>
          <a:prstGeom prst="rect">
            <a:avLst/>
          </a:prstGeom>
          <a:noFill/>
        </p:spPr>
        <p:txBody>
          <a:bodyPr wrap="square" rtlCol="0">
            <a:spAutoFit/>
          </a:bodyPr>
          <a:lstStyle/>
          <a:p>
            <a:r>
              <a:rPr lang="en-US" sz="4000" b="1" dirty="0">
                <a:solidFill>
                  <a:schemeClr val="accent1">
                    <a:lumMod val="50000"/>
                  </a:schemeClr>
                </a:solidFill>
                <a:latin typeface="Open Sans" charset="0"/>
                <a:ea typeface="Open Sans" charset="0"/>
                <a:cs typeface="Open Sans" charset="0"/>
              </a:rPr>
              <a:t>Initiation and humiliation ceremonies are bullying and are not ok</a:t>
            </a:r>
          </a:p>
        </p:txBody>
      </p:sp>
    </p:spTree>
    <p:extLst>
      <p:ext uri="{BB962C8B-B14F-4D97-AF65-F5344CB8AC3E}">
        <p14:creationId xmlns:p14="http://schemas.microsoft.com/office/powerpoint/2010/main" val="350585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535021" y="1584765"/>
            <a:ext cx="7827314" cy="584775"/>
          </a:xfrm>
          <a:prstGeom prst="rect">
            <a:avLst/>
          </a:prstGeom>
          <a:noFill/>
        </p:spPr>
        <p:txBody>
          <a:bodyPr wrap="square" rtlCol="0">
            <a:spAutoFit/>
          </a:bodyPr>
          <a:lstStyle/>
          <a:p>
            <a:r>
              <a:rPr lang="en-US" sz="3200" b="1">
                <a:solidFill>
                  <a:schemeClr val="accent1">
                    <a:lumMod val="50000"/>
                  </a:schemeClr>
                </a:solidFill>
                <a:latin typeface="Open Sans" charset="0"/>
                <a:ea typeface="Open Sans" charset="0"/>
                <a:cs typeface="Open Sans" charset="0"/>
              </a:rPr>
              <a:t>If a situation doesn’t feel right…</a:t>
            </a:r>
            <a:endParaRPr lang="en-US" sz="3200" b="1" dirty="0">
              <a:solidFill>
                <a:schemeClr val="accent1">
                  <a:lumMod val="50000"/>
                </a:schemeClr>
              </a:solidFill>
              <a:latin typeface="Open Sans" charset="0"/>
              <a:ea typeface="Open Sans" charset="0"/>
              <a:cs typeface="Open Sans" charset="0"/>
            </a:endParaRPr>
          </a:p>
        </p:txBody>
      </p:sp>
      <p:sp>
        <p:nvSpPr>
          <p:cNvPr id="10" name="TextBox 9">
            <a:extLst>
              <a:ext uri="{FF2B5EF4-FFF2-40B4-BE49-F238E27FC236}">
                <a16:creationId xmlns:a16="http://schemas.microsoft.com/office/drawing/2014/main" id="{34432B97-24B1-9E44-809E-F2A15341123D}"/>
              </a:ext>
            </a:extLst>
          </p:cNvPr>
          <p:cNvSpPr txBox="1"/>
          <p:nvPr/>
        </p:nvSpPr>
        <p:spPr>
          <a:xfrm>
            <a:off x="992221" y="2732531"/>
            <a:ext cx="7159558"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latin typeface="Open Sans" charset="0"/>
                <a:ea typeface="Open Sans" charset="0"/>
                <a:cs typeface="Open Sans" charset="0"/>
              </a:rPr>
              <a:t>Talk to a friend or a member of the university staff or Student Union.</a:t>
            </a:r>
          </a:p>
          <a:p>
            <a:pPr marL="285750" indent="-285750">
              <a:buFont typeface="Arial" panose="020B0604020202020204" pitchFamily="34" charset="0"/>
              <a:buChar char="•"/>
            </a:pPr>
            <a:endParaRPr lang="en-US" sz="2400" dirty="0">
              <a:solidFill>
                <a:schemeClr val="accent1">
                  <a:lumMod val="50000"/>
                </a:schemeClr>
              </a:solidFill>
              <a:latin typeface="Open Sans" charset="0"/>
              <a:ea typeface="Open Sans" charset="0"/>
              <a:cs typeface="Open Sans" charset="0"/>
            </a:endParaRPr>
          </a:p>
          <a:p>
            <a:pPr marL="285750" indent="-285750">
              <a:buFont typeface="Arial" panose="020B0604020202020204" pitchFamily="34" charset="0"/>
              <a:buChar char="•"/>
            </a:pPr>
            <a:r>
              <a:rPr lang="en-US" sz="2400" dirty="0">
                <a:solidFill>
                  <a:schemeClr val="accent1">
                    <a:lumMod val="50000"/>
                  </a:schemeClr>
                </a:solidFill>
                <a:latin typeface="Open Sans" charset="0"/>
                <a:ea typeface="Open Sans" charset="0"/>
                <a:cs typeface="Open Sans" charset="0"/>
              </a:rPr>
              <a:t>Your SAFETY and other people’s safety is first</a:t>
            </a:r>
          </a:p>
          <a:p>
            <a:pPr marL="285750" indent="-285750">
              <a:buFont typeface="Arial" panose="020B0604020202020204" pitchFamily="34" charset="0"/>
              <a:buChar char="•"/>
            </a:pPr>
            <a:endParaRPr lang="en-US" sz="2400" dirty="0">
              <a:solidFill>
                <a:schemeClr val="accent1">
                  <a:lumMod val="50000"/>
                </a:schemeClr>
              </a:solidFill>
              <a:latin typeface="Open Sans" charset="0"/>
              <a:ea typeface="Open Sans" charset="0"/>
              <a:cs typeface="Open Sans" charset="0"/>
            </a:endParaRPr>
          </a:p>
          <a:p>
            <a:pPr marL="285750" indent="-285750">
              <a:buFont typeface="Arial" panose="020B0604020202020204" pitchFamily="34" charset="0"/>
              <a:buChar char="•"/>
            </a:pPr>
            <a:r>
              <a:rPr lang="en-US" sz="2400" dirty="0">
                <a:solidFill>
                  <a:schemeClr val="accent1">
                    <a:lumMod val="50000"/>
                  </a:schemeClr>
                </a:solidFill>
                <a:latin typeface="Open Sans" charset="0"/>
                <a:ea typeface="Open Sans" charset="0"/>
                <a:cs typeface="Open Sans" charset="0"/>
              </a:rPr>
              <a:t>Ask for help or someone to intervene</a:t>
            </a:r>
          </a:p>
        </p:txBody>
      </p:sp>
    </p:spTree>
    <p:extLst>
      <p:ext uri="{BB962C8B-B14F-4D97-AF65-F5344CB8AC3E}">
        <p14:creationId xmlns:p14="http://schemas.microsoft.com/office/powerpoint/2010/main" val="525075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535021" y="1584765"/>
            <a:ext cx="4435812" cy="707886"/>
          </a:xfrm>
          <a:prstGeom prst="rect">
            <a:avLst/>
          </a:prstGeom>
          <a:noFill/>
        </p:spPr>
        <p:txBody>
          <a:bodyPr wrap="square" rtlCol="0">
            <a:spAutoFit/>
          </a:bodyPr>
          <a:lstStyle/>
          <a:p>
            <a:r>
              <a:rPr lang="en-US" sz="4000" b="1" dirty="0" smtClean="0">
                <a:solidFill>
                  <a:schemeClr val="accent1">
                    <a:lumMod val="50000"/>
                  </a:schemeClr>
                </a:solidFill>
                <a:latin typeface="Open Sans" charset="0"/>
                <a:ea typeface="Open Sans" charset="0"/>
                <a:cs typeface="Open Sans" charset="0"/>
              </a:rPr>
              <a:t>Get Support</a:t>
            </a:r>
            <a:endParaRPr lang="en-US" sz="4000" b="1" dirty="0">
              <a:solidFill>
                <a:schemeClr val="accent1">
                  <a:lumMod val="50000"/>
                </a:schemeClr>
              </a:solidFill>
              <a:latin typeface="Open Sans" charset="0"/>
              <a:ea typeface="Open Sans" charset="0"/>
              <a:cs typeface="Open Sans" charset="0"/>
            </a:endParaRPr>
          </a:p>
        </p:txBody>
      </p:sp>
      <p:sp>
        <p:nvSpPr>
          <p:cNvPr id="10" name="TextBox 9">
            <a:extLst>
              <a:ext uri="{FF2B5EF4-FFF2-40B4-BE49-F238E27FC236}">
                <a16:creationId xmlns:a16="http://schemas.microsoft.com/office/drawing/2014/main" id="{34432B97-24B1-9E44-809E-F2A15341123D}"/>
              </a:ext>
            </a:extLst>
          </p:cNvPr>
          <p:cNvSpPr txBox="1"/>
          <p:nvPr/>
        </p:nvSpPr>
        <p:spPr>
          <a:xfrm>
            <a:off x="535021" y="2690336"/>
            <a:ext cx="7159558" cy="3416320"/>
          </a:xfrm>
          <a:prstGeom prst="rect">
            <a:avLst/>
          </a:prstGeom>
          <a:noFill/>
        </p:spPr>
        <p:txBody>
          <a:bodyPr wrap="square" rtlCol="0">
            <a:spAutoFit/>
          </a:bodyPr>
          <a:lstStyle/>
          <a:p>
            <a:pPr lvl="0" fontAlgn="t"/>
            <a:r>
              <a:rPr lang="en-GB" b="1" dirty="0" smtClean="0"/>
              <a:t> </a:t>
            </a:r>
            <a:r>
              <a:rPr lang="en-GB" sz="2400" b="1" u="sng"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hlinkClick r:id="rId4"/>
              </a:rPr>
              <a:t>Wellbeing Service</a:t>
            </a:r>
            <a:r>
              <a:rPr lang="en-GB"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2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-Emotional </a:t>
            </a:r>
            <a:r>
              <a:rPr lang="en-GB"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support on </a:t>
            </a:r>
            <a:endParaRPr lang="en-GB" sz="2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0" fontAlgn="t"/>
            <a:r>
              <a:rPr lang="en-GB" sz="2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44 (0)117 32 86268. Drop-ins every week day </a:t>
            </a:r>
            <a:endParaRPr lang="en-GB" sz="2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0" fontAlgn="t"/>
            <a:endParaRPr lang="en-GB"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0" fontAlgn="t"/>
            <a:r>
              <a:rPr lang="en-GB"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GB"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0"/>
            <a:r>
              <a:rPr lang="en-GB" sz="2400" b="1"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Kooth</a:t>
            </a:r>
            <a:r>
              <a:rPr lang="en-GB"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Student: </a:t>
            </a:r>
            <a:r>
              <a:rPr lang="en-GB"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hlinkClick r:id="rId5"/>
              </a:rPr>
              <a:t>https://student.kooth.com/</a:t>
            </a:r>
            <a:r>
              <a:rPr lang="en-GB"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-an app for online </a:t>
            </a:r>
            <a:r>
              <a:rPr lang="en-GB" sz="2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counselling</a:t>
            </a:r>
          </a:p>
          <a:p>
            <a:pPr lvl="0"/>
            <a:endParaRPr lang="en-GB"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GB"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24/7 </a:t>
            </a:r>
            <a:r>
              <a:rPr lang="en-GB" sz="2400" b="1"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Textline</a:t>
            </a:r>
            <a:r>
              <a:rPr lang="en-GB"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Text UWE to 85258</a:t>
            </a:r>
          </a:p>
          <a:p>
            <a:pPr lvl="0"/>
            <a:endParaRPr lang="en-GB"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7081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535021" y="696979"/>
            <a:ext cx="4435812" cy="707886"/>
          </a:xfrm>
          <a:prstGeom prst="rect">
            <a:avLst/>
          </a:prstGeom>
          <a:noFill/>
        </p:spPr>
        <p:txBody>
          <a:bodyPr wrap="square" rtlCol="0">
            <a:spAutoFit/>
          </a:bodyPr>
          <a:lstStyle/>
          <a:p>
            <a:r>
              <a:rPr lang="en-US" sz="4000" b="1" dirty="0" smtClean="0">
                <a:solidFill>
                  <a:schemeClr val="accent1">
                    <a:lumMod val="50000"/>
                  </a:schemeClr>
                </a:solidFill>
                <a:latin typeface="Open Sans" charset="0"/>
                <a:ea typeface="Open Sans" charset="0"/>
                <a:cs typeface="Open Sans" charset="0"/>
              </a:rPr>
              <a:t>Tell us</a:t>
            </a:r>
            <a:endParaRPr lang="en-US" sz="4000" b="1" dirty="0">
              <a:solidFill>
                <a:schemeClr val="accent1">
                  <a:lumMod val="50000"/>
                </a:schemeClr>
              </a:solidFill>
              <a:latin typeface="Open Sans" charset="0"/>
              <a:ea typeface="Open Sans" charset="0"/>
              <a:cs typeface="Open Sans" charset="0"/>
            </a:endParaRPr>
          </a:p>
        </p:txBody>
      </p:sp>
      <p:sp>
        <p:nvSpPr>
          <p:cNvPr id="10" name="TextBox 9">
            <a:extLst>
              <a:ext uri="{FF2B5EF4-FFF2-40B4-BE49-F238E27FC236}">
                <a16:creationId xmlns:a16="http://schemas.microsoft.com/office/drawing/2014/main" id="{34432B97-24B1-9E44-809E-F2A15341123D}"/>
              </a:ext>
            </a:extLst>
          </p:cNvPr>
          <p:cNvSpPr txBox="1"/>
          <p:nvPr/>
        </p:nvSpPr>
        <p:spPr>
          <a:xfrm>
            <a:off x="535021" y="1717769"/>
            <a:ext cx="7159558" cy="4278094"/>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Contact the Student </a:t>
            </a:r>
            <a:r>
              <a:rPr lang="en-GB" sz="20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Policy Team </a:t>
            </a:r>
            <a:r>
              <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2000" u="sng"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hlinkClick r:id="rId4"/>
              </a:rPr>
              <a:t>conduct@uwe.ac.uk</a:t>
            </a:r>
            <a:r>
              <a:rPr lang="en-GB" sz="20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endPar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Report a bullying, harassment or hate incident through </a:t>
            </a:r>
            <a:r>
              <a:rPr lang="en-GB" sz="2000" u="sng"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hlinkClick r:id="rId5"/>
              </a:rPr>
              <a:t>the Hate Incident Monitoring </a:t>
            </a:r>
            <a:r>
              <a:rPr lang="en-GB" sz="2000" u="sng"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hlinkClick r:id="rId5"/>
              </a:rPr>
              <a:t>Form</a:t>
            </a:r>
            <a:endParaRPr lang="en-GB" sz="2000" u="sng"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GB" sz="2000" u="sng"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Contact </a:t>
            </a:r>
            <a:r>
              <a:rPr lang="en-GB" sz="20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the </a:t>
            </a:r>
            <a:r>
              <a:rPr lang="en-GB" sz="2000" u="sng" dirty="0" smtClean="0">
                <a:latin typeface="Open Sans" panose="020B0606030504020204" pitchFamily="34" charset="0"/>
                <a:ea typeface="Open Sans" panose="020B0606030504020204" pitchFamily="34" charset="0"/>
                <a:cs typeface="Open Sans" panose="020B0606030504020204" pitchFamily="34" charset="0"/>
                <a:hlinkClick r:id="rId6"/>
              </a:rPr>
              <a:t>Complaints</a:t>
            </a:r>
            <a:r>
              <a:rPr lang="en-GB" sz="2000" dirty="0" smtClean="0">
                <a:latin typeface="Open Sans" panose="020B0606030504020204" pitchFamily="34" charset="0"/>
                <a:ea typeface="Open Sans" panose="020B0606030504020204" pitchFamily="34" charset="0"/>
                <a:cs typeface="Open Sans" panose="020B0606030504020204" pitchFamily="34" charset="0"/>
              </a:rPr>
              <a:t> </a:t>
            </a:r>
            <a:r>
              <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a:t>
            </a:r>
            <a:r>
              <a:rPr lang="en-GB" sz="20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eam </a:t>
            </a:r>
            <a:r>
              <a:rPr lang="en-GB" sz="2000" dirty="0" err="1">
                <a:latin typeface="Open Sans" panose="020B0606030504020204" pitchFamily="34" charset="0"/>
                <a:ea typeface="Open Sans" panose="020B0606030504020204" pitchFamily="34" charset="0"/>
                <a:cs typeface="Open Sans" panose="020B0606030504020204" pitchFamily="34" charset="0"/>
                <a:hlinkClick r:id="rId7"/>
              </a:rPr>
              <a:t>complaints@uwe</a:t>
            </a:r>
            <a:r>
              <a:rPr lang="en-GB" sz="2000" dirty="0">
                <a:latin typeface="Open Sans" panose="020B0606030504020204" pitchFamily="34" charset="0"/>
                <a:ea typeface="Open Sans" panose="020B0606030504020204" pitchFamily="34" charset="0"/>
                <a:cs typeface="Open Sans" panose="020B0606030504020204" pitchFamily="34" charset="0"/>
                <a:hlinkClick r:id="rId7"/>
              </a:rPr>
              <a:t>​.ac.uk​</a:t>
            </a:r>
            <a:endPar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GB" sz="2000" b="1" u="sng"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eaLnBrk="0" fontAlgn="base" hangingPunct="0"/>
            <a:r>
              <a:rPr lang="en-GB"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 an emergency:</a:t>
            </a:r>
          </a:p>
          <a:p>
            <a:pPr lvl="0" eaLnBrk="0" fontAlgn="base" hangingPunct="0"/>
            <a:r>
              <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Dial </a:t>
            </a:r>
            <a:r>
              <a:rPr lang="en-GB"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999</a:t>
            </a:r>
            <a:r>
              <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if off-campus/ Dial 0117 32 89999 on </a:t>
            </a:r>
            <a:r>
              <a:rPr lang="en-GB" sz="20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campus</a:t>
            </a:r>
          </a:p>
          <a:p>
            <a:pPr lvl="0" eaLnBrk="0" fontAlgn="base" hangingPunct="0"/>
            <a:endPar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eaLnBrk="0" fontAlgn="base" hangingPunct="0"/>
            <a:r>
              <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If it’s not an emergency, contact our 24 hour Security Team: </a:t>
            </a:r>
          </a:p>
          <a:p>
            <a:pPr lvl="0" eaLnBrk="0" fontAlgn="base" hangingPunct="0"/>
            <a:r>
              <a:rPr lang="en-GB" sz="20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0117 32 86404</a:t>
            </a:r>
          </a:p>
          <a:p>
            <a:pPr marL="285750" indent="-285750">
              <a:buFont typeface="Arial" panose="020B0604020202020204" pitchFamily="34" charset="0"/>
              <a:buChar char="•"/>
            </a:pPr>
            <a:endPar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6335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535020" y="1584765"/>
            <a:ext cx="7694580" cy="461665"/>
          </a:xfrm>
          <a:prstGeom prst="rect">
            <a:avLst/>
          </a:prstGeom>
          <a:noFill/>
        </p:spPr>
        <p:txBody>
          <a:bodyPr wrap="square" rtlCol="0">
            <a:spAutoFit/>
          </a:bodyPr>
          <a:lstStyle/>
          <a:p>
            <a:r>
              <a:rPr lang="en-US" sz="2400" b="1" dirty="0" smtClean="0">
                <a:solidFill>
                  <a:schemeClr val="accent1">
                    <a:lumMod val="50000"/>
                  </a:schemeClr>
                </a:solidFill>
                <a:latin typeface="Open Sans" charset="0"/>
                <a:ea typeface="Open Sans" charset="0"/>
                <a:cs typeface="Open Sans" charset="0"/>
              </a:rPr>
              <a:t>Other places to get support or to report</a:t>
            </a:r>
            <a:endParaRPr lang="en-US" sz="2400" b="1" dirty="0">
              <a:solidFill>
                <a:schemeClr val="accent1">
                  <a:lumMod val="50000"/>
                </a:schemeClr>
              </a:solidFill>
              <a:latin typeface="Open Sans" charset="0"/>
              <a:ea typeface="Open Sans" charset="0"/>
              <a:cs typeface="Open Sans" charset="0"/>
            </a:endParaRPr>
          </a:p>
        </p:txBody>
      </p:sp>
      <p:sp>
        <p:nvSpPr>
          <p:cNvPr id="10" name="TextBox 9">
            <a:extLst>
              <a:ext uri="{FF2B5EF4-FFF2-40B4-BE49-F238E27FC236}">
                <a16:creationId xmlns:a16="http://schemas.microsoft.com/office/drawing/2014/main" id="{34432B97-24B1-9E44-809E-F2A15341123D}"/>
              </a:ext>
            </a:extLst>
          </p:cNvPr>
          <p:cNvSpPr txBox="1"/>
          <p:nvPr/>
        </p:nvSpPr>
        <p:spPr>
          <a:xfrm>
            <a:off x="535021" y="2363822"/>
            <a:ext cx="7159558" cy="3416320"/>
          </a:xfrm>
          <a:prstGeom prst="rect">
            <a:avLst/>
          </a:prstGeom>
          <a:noFill/>
        </p:spPr>
        <p:txBody>
          <a:bodyPr wrap="square" rtlCol="0">
            <a:spAutoFit/>
          </a:bodyPr>
          <a:lstStyle/>
          <a:p>
            <a:pPr lvl="0"/>
            <a:r>
              <a:rPr lang="en-GB" b="1" dirty="0">
                <a:solidFill>
                  <a:schemeClr val="accent1">
                    <a:lumMod val="50000"/>
                  </a:schemeClr>
                </a:solidFill>
              </a:rPr>
              <a:t>The Bridge- </a:t>
            </a:r>
            <a:r>
              <a:rPr lang="en-GB" dirty="0">
                <a:solidFill>
                  <a:schemeClr val="accent1">
                    <a:lumMod val="50000"/>
                  </a:schemeClr>
                </a:solidFill>
              </a:rPr>
              <a:t>Tel: 01173426999- The sexual Assault Referral Centre in Bristol </a:t>
            </a:r>
            <a:endParaRPr lang="en-GB" dirty="0" smtClean="0">
              <a:solidFill>
                <a:schemeClr val="accent1">
                  <a:lumMod val="50000"/>
                </a:schemeClr>
              </a:solidFill>
            </a:endParaRPr>
          </a:p>
          <a:p>
            <a:pPr lvl="0"/>
            <a:r>
              <a:rPr lang="en-GB" b="1" dirty="0" smtClean="0">
                <a:solidFill>
                  <a:schemeClr val="accent1">
                    <a:lumMod val="50000"/>
                  </a:schemeClr>
                </a:solidFill>
              </a:rPr>
              <a:t>SARSAS-</a:t>
            </a:r>
            <a:r>
              <a:rPr lang="en-GB" dirty="0" smtClean="0">
                <a:solidFill>
                  <a:schemeClr val="accent1">
                    <a:lumMod val="50000"/>
                  </a:schemeClr>
                </a:solidFill>
              </a:rPr>
              <a:t> </a:t>
            </a:r>
            <a:r>
              <a:rPr lang="en-GB" dirty="0">
                <a:solidFill>
                  <a:schemeClr val="accent1">
                    <a:lumMod val="50000"/>
                  </a:schemeClr>
                </a:solidFill>
              </a:rPr>
              <a:t>Women and Girls </a:t>
            </a:r>
            <a:r>
              <a:rPr lang="en-GB" dirty="0" err="1">
                <a:solidFill>
                  <a:schemeClr val="accent1">
                    <a:lumMod val="50000"/>
                  </a:schemeClr>
                </a:solidFill>
              </a:rPr>
              <a:t>tel</a:t>
            </a:r>
            <a:r>
              <a:rPr lang="en-GB" dirty="0">
                <a:solidFill>
                  <a:schemeClr val="accent1">
                    <a:lumMod val="50000"/>
                  </a:schemeClr>
                </a:solidFill>
              </a:rPr>
              <a:t>: 08088010456/ Men and boys: 08088010464- support for people who have experienced sexual assault or rape.</a:t>
            </a:r>
          </a:p>
          <a:p>
            <a:pPr lvl="0"/>
            <a:r>
              <a:rPr lang="en-GB" b="1" dirty="0">
                <a:solidFill>
                  <a:schemeClr val="accent1">
                    <a:lumMod val="50000"/>
                  </a:schemeClr>
                </a:solidFill>
              </a:rPr>
              <a:t>Survivors UK- </a:t>
            </a:r>
            <a:r>
              <a:rPr lang="en-GB" dirty="0">
                <a:solidFill>
                  <a:schemeClr val="accent1">
                    <a:lumMod val="50000"/>
                  </a:schemeClr>
                </a:solidFill>
              </a:rPr>
              <a:t>Tel: 02035983898- support for male </a:t>
            </a:r>
            <a:r>
              <a:rPr lang="en-GB" dirty="0" smtClean="0">
                <a:solidFill>
                  <a:schemeClr val="accent1">
                    <a:lumMod val="50000"/>
                  </a:schemeClr>
                </a:solidFill>
              </a:rPr>
              <a:t>survivors</a:t>
            </a:r>
          </a:p>
          <a:p>
            <a:r>
              <a:rPr lang="en-GB" b="1" dirty="0" err="1" smtClean="0">
                <a:solidFill>
                  <a:schemeClr val="accent1">
                    <a:lumMod val="50000"/>
                  </a:schemeClr>
                </a:solidFill>
              </a:rPr>
              <a:t>Galop</a:t>
            </a:r>
            <a:r>
              <a:rPr lang="en-GB" dirty="0" smtClean="0">
                <a:solidFill>
                  <a:schemeClr val="accent1">
                    <a:lumMod val="50000"/>
                  </a:schemeClr>
                </a:solidFill>
              </a:rPr>
              <a:t>- Tel: </a:t>
            </a:r>
            <a:r>
              <a:rPr lang="en-US" dirty="0">
                <a:solidFill>
                  <a:schemeClr val="accent1">
                    <a:lumMod val="50000"/>
                  </a:schemeClr>
                </a:solidFill>
              </a:rPr>
              <a:t>0800 </a:t>
            </a:r>
            <a:r>
              <a:rPr lang="en-US" dirty="0" smtClean="0">
                <a:solidFill>
                  <a:schemeClr val="accent1">
                    <a:lumMod val="50000"/>
                  </a:schemeClr>
                </a:solidFill>
              </a:rPr>
              <a:t>9995428</a:t>
            </a:r>
            <a:r>
              <a:rPr lang="en-GB" dirty="0" smtClean="0">
                <a:solidFill>
                  <a:schemeClr val="accent1">
                    <a:lumMod val="50000"/>
                  </a:schemeClr>
                </a:solidFill>
              </a:rPr>
              <a:t>- LGTB+ domestic abuse helpline</a:t>
            </a:r>
            <a:endParaRPr lang="en-GB" dirty="0">
              <a:solidFill>
                <a:schemeClr val="accent1">
                  <a:lumMod val="50000"/>
                </a:schemeClr>
              </a:solidFill>
            </a:endParaRPr>
          </a:p>
          <a:p>
            <a:pPr lvl="0"/>
            <a:r>
              <a:rPr lang="en-GB" b="1" dirty="0" smtClean="0">
                <a:solidFill>
                  <a:schemeClr val="accent1">
                    <a:lumMod val="50000"/>
                  </a:schemeClr>
                </a:solidFill>
              </a:rPr>
              <a:t>The Samaritans </a:t>
            </a:r>
            <a:r>
              <a:rPr lang="en-GB" dirty="0">
                <a:solidFill>
                  <a:schemeClr val="accent1">
                    <a:lumMod val="50000"/>
                  </a:schemeClr>
                </a:solidFill>
              </a:rPr>
              <a:t>– Tel: 116 123 (24 hours a day, 7 days a week)</a:t>
            </a:r>
          </a:p>
          <a:p>
            <a:r>
              <a:rPr lang="en-GB" dirty="0">
                <a:solidFill>
                  <a:schemeClr val="accent1">
                    <a:lumMod val="50000"/>
                  </a:schemeClr>
                </a:solidFill>
              </a:rPr>
              <a:t>Email: </a:t>
            </a:r>
            <a:r>
              <a:rPr lang="en-GB" u="sng" dirty="0">
                <a:solidFill>
                  <a:schemeClr val="accent1">
                    <a:lumMod val="50000"/>
                  </a:schemeClr>
                </a:solidFill>
                <a:hlinkClick r:id="rId4"/>
              </a:rPr>
              <a:t>jo@samaritans.org</a:t>
            </a:r>
            <a:r>
              <a:rPr lang="en-GB" dirty="0">
                <a:solidFill>
                  <a:schemeClr val="accent1">
                    <a:lumMod val="50000"/>
                  </a:schemeClr>
                </a:solidFill>
              </a:rPr>
              <a:t>             </a:t>
            </a:r>
            <a:r>
              <a:rPr lang="en-GB" u="sng" dirty="0">
                <a:solidFill>
                  <a:schemeClr val="accent1">
                    <a:lumMod val="50000"/>
                  </a:schemeClr>
                </a:solidFill>
                <a:hlinkClick r:id="rId5"/>
              </a:rPr>
              <a:t>www.samaritans.org</a:t>
            </a:r>
            <a:r>
              <a:rPr lang="en-GB" dirty="0">
                <a:solidFill>
                  <a:schemeClr val="accent1">
                    <a:lumMod val="50000"/>
                  </a:schemeClr>
                </a:solidFill>
              </a:rPr>
              <a:t>      </a:t>
            </a:r>
          </a:p>
          <a:p>
            <a:pPr lvl="0"/>
            <a:r>
              <a:rPr lang="en-GB" b="1" dirty="0">
                <a:solidFill>
                  <a:schemeClr val="accent1">
                    <a:lumMod val="50000"/>
                  </a:schemeClr>
                </a:solidFill>
              </a:rPr>
              <a:t>NHS 111 Service </a:t>
            </a:r>
            <a:r>
              <a:rPr lang="en-GB" dirty="0">
                <a:solidFill>
                  <a:schemeClr val="accent1">
                    <a:lumMod val="50000"/>
                  </a:schemeClr>
                </a:solidFill>
              </a:rPr>
              <a:t>– Freephone 111 for urgent medical advice (24 hours a day, 7 days a week)</a:t>
            </a:r>
          </a:p>
          <a:p>
            <a:pPr lvl="0"/>
            <a:r>
              <a:rPr lang="en-GB" b="1" dirty="0">
                <a:solidFill>
                  <a:schemeClr val="accent1">
                    <a:lumMod val="50000"/>
                  </a:schemeClr>
                </a:solidFill>
              </a:rPr>
              <a:t>NHS medical help advice </a:t>
            </a:r>
            <a:r>
              <a:rPr lang="en-GB" dirty="0">
                <a:solidFill>
                  <a:schemeClr val="accent1">
                    <a:lumMod val="50000"/>
                  </a:schemeClr>
                </a:solidFill>
              </a:rPr>
              <a:t>(24 hours): 111</a:t>
            </a:r>
          </a:p>
          <a:p>
            <a:pPr lvl="0"/>
            <a:r>
              <a:rPr lang="en-GB" b="1" dirty="0">
                <a:solidFill>
                  <a:schemeClr val="accent1">
                    <a:lumMod val="50000"/>
                  </a:schemeClr>
                </a:solidFill>
              </a:rPr>
              <a:t>Police non-emergency </a:t>
            </a:r>
            <a:r>
              <a:rPr lang="en-GB" dirty="0">
                <a:solidFill>
                  <a:schemeClr val="accent1">
                    <a:lumMod val="50000"/>
                  </a:schemeClr>
                </a:solidFill>
              </a:rPr>
              <a:t>(24 hours): 101</a:t>
            </a:r>
          </a:p>
        </p:txBody>
      </p:sp>
      <p:sp>
        <p:nvSpPr>
          <p:cNvPr id="6" name="TextBox 5"/>
          <p:cNvSpPr txBox="1"/>
          <p:nvPr/>
        </p:nvSpPr>
        <p:spPr>
          <a:xfrm>
            <a:off x="535021" y="2363822"/>
            <a:ext cx="7159558" cy="276999"/>
          </a:xfrm>
          <a:prstGeom prst="rect">
            <a:avLst/>
          </a:prstGeom>
          <a:noFill/>
        </p:spPr>
        <p:txBody>
          <a:bodyPr wrap="square" rtlCol="0">
            <a:spAutoFit/>
          </a:bodyPr>
          <a:lstStyle/>
          <a:p>
            <a:r>
              <a:rPr lang="en-US" sz="1200" dirty="0">
                <a:solidFill>
                  <a:schemeClr val="bg1"/>
                </a:solidFill>
                <a:latin typeface="Open Sans" charset="0"/>
                <a:ea typeface="Open Sans" charset="0"/>
                <a:cs typeface="Open Sans" charset="0"/>
              </a:rPr>
              <a:t> </a:t>
            </a:r>
          </a:p>
        </p:txBody>
      </p:sp>
      <p:sp>
        <p:nvSpPr>
          <p:cNvPr id="7" name="TextBox 6"/>
          <p:cNvSpPr txBox="1"/>
          <p:nvPr/>
        </p:nvSpPr>
        <p:spPr>
          <a:xfrm>
            <a:off x="687421" y="2516222"/>
            <a:ext cx="7159558" cy="276999"/>
          </a:xfrm>
          <a:prstGeom prst="rect">
            <a:avLst/>
          </a:prstGeom>
          <a:noFill/>
        </p:spPr>
        <p:txBody>
          <a:bodyPr wrap="square" rtlCol="0">
            <a:spAutoFit/>
          </a:bodyPr>
          <a:lstStyle/>
          <a:p>
            <a:r>
              <a:rPr lang="en-US" sz="1200" dirty="0">
                <a:solidFill>
                  <a:schemeClr val="bg1"/>
                </a:solidFill>
                <a:latin typeface="Open Sans" charset="0"/>
                <a:ea typeface="Open Sans" charset="0"/>
                <a:cs typeface="Open Sans" charset="0"/>
              </a:rPr>
              <a:t> </a:t>
            </a:r>
          </a:p>
        </p:txBody>
      </p:sp>
    </p:spTree>
    <p:extLst>
      <p:ext uri="{BB962C8B-B14F-4D97-AF65-F5344CB8AC3E}">
        <p14:creationId xmlns:p14="http://schemas.microsoft.com/office/powerpoint/2010/main" val="3583504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35021" y="2316163"/>
            <a:ext cx="8458200" cy="3046988"/>
          </a:xfrm>
          <a:prstGeom prst="rect">
            <a:avLst/>
          </a:prstGeom>
          <a:noFill/>
        </p:spPr>
        <p:txBody>
          <a:bodyPr wrap="square" rtlCol="0">
            <a:spAutoFit/>
          </a:bodyPr>
          <a:lstStyle/>
          <a:p>
            <a:r>
              <a:rPr lang="en-US" sz="4800" b="1" dirty="0" smtClean="0">
                <a:solidFill>
                  <a:schemeClr val="bg1"/>
                </a:solidFill>
                <a:latin typeface="Open Sans" charset="0"/>
                <a:ea typeface="Open Sans" charset="0"/>
                <a:cs typeface="Open Sans" charset="0"/>
              </a:rPr>
              <a:t>uwe.ac.uk/</a:t>
            </a:r>
            <a:r>
              <a:rPr lang="en-US" sz="4800" b="1" dirty="0" err="1" smtClean="0">
                <a:solidFill>
                  <a:schemeClr val="bg1"/>
                </a:solidFill>
                <a:latin typeface="Open Sans" charset="0"/>
                <a:ea typeface="Open Sans" charset="0"/>
                <a:cs typeface="Open Sans" charset="0"/>
              </a:rPr>
              <a:t>speakup</a:t>
            </a:r>
            <a:endParaRPr lang="en-US" sz="4800" b="1" dirty="0" smtClean="0">
              <a:solidFill>
                <a:schemeClr val="bg1"/>
              </a:solidFill>
              <a:latin typeface="Open Sans" charset="0"/>
              <a:ea typeface="Open Sans" charset="0"/>
              <a:cs typeface="Open Sans" charset="0"/>
            </a:endParaRPr>
          </a:p>
          <a:p>
            <a:endParaRPr lang="en-US" sz="4800" b="1" dirty="0" smtClean="0">
              <a:solidFill>
                <a:schemeClr val="bg1"/>
              </a:solidFill>
              <a:latin typeface="Open Sans" charset="0"/>
              <a:ea typeface="Open Sans" charset="0"/>
              <a:cs typeface="Open Sans" charset="0"/>
            </a:endParaRPr>
          </a:p>
          <a:p>
            <a:r>
              <a:rPr lang="en-US" sz="4800" b="1" dirty="0">
                <a:solidFill>
                  <a:schemeClr val="bg1"/>
                </a:solidFill>
                <a:latin typeface="Open Sans" charset="0"/>
                <a:ea typeface="Open Sans" charset="0"/>
                <a:cs typeface="Open Sans" charset="0"/>
              </a:rPr>
              <a:t>speakupinfo@uwe.ac.uk</a:t>
            </a:r>
          </a:p>
          <a:p>
            <a:endParaRPr lang="en-US" sz="4800" b="1" dirty="0">
              <a:solidFill>
                <a:schemeClr val="bg1"/>
              </a:solidFill>
              <a:latin typeface="Open Sans" charset="0"/>
              <a:ea typeface="Open Sans" charset="0"/>
              <a:cs typeface="Open Sans" charset="0"/>
            </a:endParaRPr>
          </a:p>
        </p:txBody>
      </p:sp>
      <p:sp>
        <p:nvSpPr>
          <p:cNvPr id="6" name="TextBox 5"/>
          <p:cNvSpPr txBox="1"/>
          <p:nvPr/>
        </p:nvSpPr>
        <p:spPr>
          <a:xfrm>
            <a:off x="535021" y="2363822"/>
            <a:ext cx="7159558" cy="276999"/>
          </a:xfrm>
          <a:prstGeom prst="rect">
            <a:avLst/>
          </a:prstGeom>
          <a:noFill/>
        </p:spPr>
        <p:txBody>
          <a:bodyPr wrap="square" rtlCol="0">
            <a:spAutoFit/>
          </a:bodyPr>
          <a:lstStyle/>
          <a:p>
            <a:r>
              <a:rPr lang="en-US" sz="1200" dirty="0">
                <a:solidFill>
                  <a:schemeClr val="bg1"/>
                </a:solidFill>
                <a:latin typeface="Open Sans" charset="0"/>
                <a:ea typeface="Open Sans" charset="0"/>
                <a:cs typeface="Open Sans" charset="0"/>
              </a:rPr>
              <a:t> </a:t>
            </a:r>
          </a:p>
        </p:txBody>
      </p:sp>
    </p:spTree>
    <p:extLst>
      <p:ext uri="{BB962C8B-B14F-4D97-AF65-F5344CB8AC3E}">
        <p14:creationId xmlns:p14="http://schemas.microsoft.com/office/powerpoint/2010/main" val="174952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535021" y="1584765"/>
            <a:ext cx="4435812" cy="369332"/>
          </a:xfrm>
          <a:prstGeom prst="rect">
            <a:avLst/>
          </a:prstGeom>
          <a:noFill/>
        </p:spPr>
        <p:txBody>
          <a:bodyPr wrap="square" rtlCol="0">
            <a:spAutoFit/>
          </a:bodyPr>
          <a:lstStyle/>
          <a:p>
            <a:endParaRPr lang="en-US" b="1" dirty="0">
              <a:latin typeface="Open Sans" charset="0"/>
              <a:ea typeface="Open Sans" charset="0"/>
              <a:cs typeface="Open Sans" charset="0"/>
            </a:endParaRPr>
          </a:p>
        </p:txBody>
      </p:sp>
      <p:sp>
        <p:nvSpPr>
          <p:cNvPr id="10" name="TextBox 9">
            <a:extLst>
              <a:ext uri="{FF2B5EF4-FFF2-40B4-BE49-F238E27FC236}">
                <a16:creationId xmlns:a16="http://schemas.microsoft.com/office/drawing/2014/main" id="{34432B97-24B1-9E44-809E-F2A15341123D}"/>
              </a:ext>
            </a:extLst>
          </p:cNvPr>
          <p:cNvSpPr txBox="1"/>
          <p:nvPr/>
        </p:nvSpPr>
        <p:spPr>
          <a:xfrm>
            <a:off x="535021" y="2363822"/>
            <a:ext cx="7894084" cy="276999"/>
          </a:xfrm>
          <a:prstGeom prst="rect">
            <a:avLst/>
          </a:prstGeom>
          <a:noFill/>
        </p:spPr>
        <p:txBody>
          <a:bodyPr wrap="square" rtlCol="0">
            <a:spAutoFit/>
          </a:bodyPr>
          <a:lstStyle/>
          <a:p>
            <a:r>
              <a:rPr lang="en-US" sz="1200" dirty="0" smtClean="0">
                <a:latin typeface="Open Sans" charset="0"/>
                <a:ea typeface="Open Sans" charset="0"/>
                <a:cs typeface="Open Sans" charset="0"/>
              </a:rPr>
              <a:t>sit </a:t>
            </a:r>
            <a:r>
              <a:rPr lang="en-US" sz="1200" dirty="0" err="1">
                <a:latin typeface="Open Sans" charset="0"/>
                <a:ea typeface="Open Sans" charset="0"/>
                <a:cs typeface="Open Sans" charset="0"/>
              </a:rPr>
              <a:t>amet</a:t>
            </a:r>
            <a:r>
              <a:rPr lang="en-US" sz="1200" dirty="0">
                <a:latin typeface="Open Sans" charset="0"/>
                <a:ea typeface="Open Sans" charset="0"/>
                <a:cs typeface="Open Sans" charset="0"/>
              </a:rPr>
              <a:t> </a:t>
            </a:r>
            <a:r>
              <a:rPr lang="en-US" sz="1200" dirty="0" err="1">
                <a:latin typeface="Open Sans" charset="0"/>
                <a:ea typeface="Open Sans" charset="0"/>
                <a:cs typeface="Open Sans" charset="0"/>
              </a:rPr>
              <a:t>justo</a:t>
            </a:r>
            <a:r>
              <a:rPr lang="en-US" sz="1200" dirty="0">
                <a:latin typeface="Open Sans" charset="0"/>
                <a:ea typeface="Open Sans" charset="0"/>
                <a:cs typeface="Open Sans" charset="0"/>
              </a:rPr>
              <a:t> non </a:t>
            </a:r>
            <a:r>
              <a:rPr lang="en-US" sz="1200" dirty="0" err="1">
                <a:latin typeface="Open Sans" charset="0"/>
                <a:ea typeface="Open Sans" charset="0"/>
                <a:cs typeface="Open Sans" charset="0"/>
              </a:rPr>
              <a:t>vulputate</a:t>
            </a:r>
            <a:r>
              <a:rPr lang="en-US" sz="1200" dirty="0">
                <a:latin typeface="Open Sans" charset="0"/>
                <a:ea typeface="Open Sans" charset="0"/>
                <a:cs typeface="Open Sans" charset="0"/>
              </a:rPr>
              <a:t>. </a:t>
            </a:r>
          </a:p>
        </p:txBody>
      </p:sp>
      <p:pic>
        <p:nvPicPr>
          <p:cNvPr id="6" name="Picture 5">
            <a:extLst>
              <a:ext uri="{FF2B5EF4-FFF2-40B4-BE49-F238E27FC236}">
                <a16:creationId xmlns:a16="http://schemas.microsoft.com/office/drawing/2014/main" id="{3A1B8B91-9A47-4D4C-9292-596B1EBEB14F}"/>
              </a:ext>
            </a:extLst>
          </p:cNvPr>
          <p:cNvPicPr>
            <a:picLocks noChangeAspect="1"/>
          </p:cNvPicPr>
          <p:nvPr/>
        </p:nvPicPr>
        <p:blipFill>
          <a:blip r:embed="rId4"/>
          <a:stretch>
            <a:fillRect/>
          </a:stretch>
        </p:blipFill>
        <p:spPr>
          <a:xfrm>
            <a:off x="205792" y="667279"/>
            <a:ext cx="5094269" cy="2758183"/>
          </a:xfrm>
          <a:prstGeom prst="rect">
            <a:avLst/>
          </a:prstGeom>
        </p:spPr>
      </p:pic>
      <p:pic>
        <p:nvPicPr>
          <p:cNvPr id="7" name="Picture 6">
            <a:extLst>
              <a:ext uri="{FF2B5EF4-FFF2-40B4-BE49-F238E27FC236}">
                <a16:creationId xmlns:a16="http://schemas.microsoft.com/office/drawing/2014/main" id="{530F089F-8A8F-894B-BB27-84001200B959}"/>
              </a:ext>
            </a:extLst>
          </p:cNvPr>
          <p:cNvPicPr>
            <a:picLocks noChangeAspect="1"/>
          </p:cNvPicPr>
          <p:nvPr/>
        </p:nvPicPr>
        <p:blipFill>
          <a:blip r:embed="rId5"/>
          <a:stretch>
            <a:fillRect/>
          </a:stretch>
        </p:blipFill>
        <p:spPr>
          <a:xfrm>
            <a:off x="5471292" y="948914"/>
            <a:ext cx="3400713" cy="201036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221" y="3916951"/>
            <a:ext cx="3612728" cy="2410108"/>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6288" y="2770508"/>
            <a:ext cx="2451485" cy="3207360"/>
          </a:xfrm>
          <a:prstGeom prst="rect">
            <a:avLst/>
          </a:prstGeom>
        </p:spPr>
      </p:pic>
    </p:spTree>
    <p:extLst>
      <p:ext uri="{BB962C8B-B14F-4D97-AF65-F5344CB8AC3E}">
        <p14:creationId xmlns:p14="http://schemas.microsoft.com/office/powerpoint/2010/main" val="341231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535021" y="1367603"/>
            <a:ext cx="6954746" cy="646331"/>
          </a:xfrm>
          <a:prstGeom prst="rect">
            <a:avLst/>
          </a:prstGeom>
          <a:noFill/>
        </p:spPr>
        <p:txBody>
          <a:bodyPr wrap="square" rtlCol="0">
            <a:spAutoFit/>
          </a:bodyPr>
          <a:lstStyle/>
          <a:p>
            <a:r>
              <a:rPr lang="en-US" sz="3600" b="1" dirty="0" smtClean="0">
                <a:solidFill>
                  <a:schemeClr val="accent1">
                    <a:lumMod val="50000"/>
                  </a:schemeClr>
                </a:solidFill>
                <a:latin typeface="Open Sans" charset="0"/>
                <a:ea typeface="Open Sans" charset="0"/>
                <a:cs typeface="Open Sans" charset="0"/>
              </a:rPr>
              <a:t>What is sexual violence?</a:t>
            </a:r>
            <a:endParaRPr lang="en-US" sz="3600" b="1" dirty="0">
              <a:solidFill>
                <a:schemeClr val="accent1">
                  <a:lumMod val="50000"/>
                </a:schemeClr>
              </a:solidFill>
              <a:latin typeface="Open Sans" charset="0"/>
              <a:ea typeface="Open Sans" charset="0"/>
              <a:cs typeface="Open Sans" charset="0"/>
            </a:endParaRPr>
          </a:p>
        </p:txBody>
      </p:sp>
      <p:sp>
        <p:nvSpPr>
          <p:cNvPr id="10" name="TextBox 9">
            <a:extLst>
              <a:ext uri="{FF2B5EF4-FFF2-40B4-BE49-F238E27FC236}">
                <a16:creationId xmlns:a16="http://schemas.microsoft.com/office/drawing/2014/main" id="{34432B97-24B1-9E44-809E-F2A15341123D}"/>
              </a:ext>
            </a:extLst>
          </p:cNvPr>
          <p:cNvSpPr txBox="1"/>
          <p:nvPr/>
        </p:nvSpPr>
        <p:spPr>
          <a:xfrm>
            <a:off x="535021" y="2081189"/>
            <a:ext cx="7159558" cy="3693319"/>
          </a:xfrm>
          <a:prstGeom prst="rect">
            <a:avLst/>
          </a:prstGeom>
          <a:noFill/>
        </p:spPr>
        <p:txBody>
          <a:bodyPr wrap="square" rtlCol="0">
            <a:spAutoFit/>
          </a:bodyPr>
          <a:lstStyle/>
          <a:p>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Sexual violence is any unwanted (non-consensual) sexual act or activity</a:t>
            </a:r>
          </a:p>
          <a:p>
            <a:endPar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Rape                                                         </a:t>
            </a: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Sexual Assault</a:t>
            </a: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Child sexual abuse</a:t>
            </a: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Sexual harassment</a:t>
            </a: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Rape within marriage/ relationships</a:t>
            </a: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Forced marriage</a:t>
            </a: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Honour based-violence</a:t>
            </a: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Female genital mutilation</a:t>
            </a: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Trafficking</a:t>
            </a:r>
          </a:p>
          <a:p>
            <a:pPr marL="28575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Sexual exploitation</a:t>
            </a:r>
          </a:p>
        </p:txBody>
      </p:sp>
    </p:spTree>
    <p:extLst>
      <p:ext uri="{BB962C8B-B14F-4D97-AF65-F5344CB8AC3E}">
        <p14:creationId xmlns:p14="http://schemas.microsoft.com/office/powerpoint/2010/main" val="2837590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213477" y="2330988"/>
            <a:ext cx="8717045" cy="646331"/>
          </a:xfrm>
          <a:prstGeom prst="rect">
            <a:avLst/>
          </a:prstGeom>
          <a:noFill/>
        </p:spPr>
        <p:txBody>
          <a:bodyPr wrap="square" rtlCol="0">
            <a:spAutoFit/>
          </a:bodyPr>
          <a:lstStyle/>
          <a:p>
            <a:r>
              <a:rPr lang="en-US" sz="3600" b="1" dirty="0" smtClean="0">
                <a:solidFill>
                  <a:schemeClr val="accent1">
                    <a:lumMod val="50000"/>
                  </a:schemeClr>
                </a:solidFill>
                <a:latin typeface="Open Sans" charset="0"/>
                <a:ea typeface="Open Sans" charset="0"/>
                <a:cs typeface="Open Sans" charset="0"/>
              </a:rPr>
              <a:t>Who can experience sexual violence?</a:t>
            </a:r>
            <a:endParaRPr lang="en-US" sz="3600" b="1" dirty="0">
              <a:solidFill>
                <a:schemeClr val="accent1">
                  <a:lumMod val="50000"/>
                </a:schemeClr>
              </a:solidFill>
              <a:latin typeface="Open Sans" charset="0"/>
              <a:ea typeface="Open Sans" charset="0"/>
              <a:cs typeface="Open Sans" charset="0"/>
            </a:endParaRPr>
          </a:p>
        </p:txBody>
      </p:sp>
      <p:sp>
        <p:nvSpPr>
          <p:cNvPr id="10" name="TextBox 9">
            <a:extLst>
              <a:ext uri="{FF2B5EF4-FFF2-40B4-BE49-F238E27FC236}">
                <a16:creationId xmlns:a16="http://schemas.microsoft.com/office/drawing/2014/main" id="{34432B97-24B1-9E44-809E-F2A15341123D}"/>
              </a:ext>
            </a:extLst>
          </p:cNvPr>
          <p:cNvSpPr txBox="1"/>
          <p:nvPr/>
        </p:nvSpPr>
        <p:spPr>
          <a:xfrm>
            <a:off x="2752927" y="3630339"/>
            <a:ext cx="3847378" cy="923330"/>
          </a:xfrm>
          <a:prstGeom prst="rect">
            <a:avLst/>
          </a:prstGeom>
          <a:noFill/>
        </p:spPr>
        <p:txBody>
          <a:bodyPr wrap="square" rtlCol="0">
            <a:spAutoFit/>
          </a:bodyPr>
          <a:lstStyle/>
          <a:p>
            <a:r>
              <a:rPr lang="en-US" sz="5400" b="1" dirty="0" smtClean="0">
                <a:solidFill>
                  <a:schemeClr val="accent1">
                    <a:lumMod val="50000"/>
                  </a:schemeClr>
                </a:solidFill>
                <a:latin typeface="Open Sans" charset="0"/>
                <a:ea typeface="Open Sans" charset="0"/>
                <a:cs typeface="Open Sans" charset="0"/>
              </a:rPr>
              <a:t>Anyone!</a:t>
            </a:r>
            <a:r>
              <a:rPr lang="en-US" sz="1200" b="1" dirty="0">
                <a:solidFill>
                  <a:schemeClr val="accent1">
                    <a:lumMod val="50000"/>
                  </a:schemeClr>
                </a:solidFill>
                <a:latin typeface="Open Sans" charset="0"/>
                <a:ea typeface="Open Sans" charset="0"/>
                <a:cs typeface="Open Sans" charset="0"/>
              </a:rPr>
              <a:t> </a:t>
            </a:r>
          </a:p>
        </p:txBody>
      </p:sp>
    </p:spTree>
    <p:extLst>
      <p:ext uri="{BB962C8B-B14F-4D97-AF65-F5344CB8AC3E}">
        <p14:creationId xmlns:p14="http://schemas.microsoft.com/office/powerpoint/2010/main" val="4247115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3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535021" y="1584765"/>
            <a:ext cx="7159558" cy="584775"/>
          </a:xfrm>
          <a:prstGeom prst="rect">
            <a:avLst/>
          </a:prstGeom>
          <a:noFill/>
        </p:spPr>
        <p:txBody>
          <a:bodyPr wrap="square" rtlCol="0">
            <a:spAutoFit/>
          </a:bodyPr>
          <a:lstStyle/>
          <a:p>
            <a:r>
              <a:rPr lang="en-US" sz="3200" b="1" dirty="0">
                <a:solidFill>
                  <a:schemeClr val="accent1">
                    <a:lumMod val="50000"/>
                  </a:schemeClr>
                </a:solidFill>
                <a:latin typeface="Open Sans" charset="0"/>
                <a:ea typeface="Open Sans" charset="0"/>
                <a:cs typeface="Open Sans" charset="0"/>
              </a:rPr>
              <a:t>What is sexual harassment?</a:t>
            </a:r>
          </a:p>
        </p:txBody>
      </p:sp>
      <p:sp>
        <p:nvSpPr>
          <p:cNvPr id="10" name="TextBox 9">
            <a:extLst>
              <a:ext uri="{FF2B5EF4-FFF2-40B4-BE49-F238E27FC236}">
                <a16:creationId xmlns:a16="http://schemas.microsoft.com/office/drawing/2014/main" id="{34432B97-24B1-9E44-809E-F2A15341123D}"/>
              </a:ext>
            </a:extLst>
          </p:cNvPr>
          <p:cNvSpPr txBox="1"/>
          <p:nvPr/>
        </p:nvSpPr>
        <p:spPr>
          <a:xfrm>
            <a:off x="1224977" y="2551837"/>
            <a:ext cx="7159558" cy="2031325"/>
          </a:xfrm>
          <a:prstGeom prst="rect">
            <a:avLst/>
          </a:prstGeom>
          <a:noFill/>
        </p:spPr>
        <p:txBody>
          <a:bodyPr wrap="square" rtlCol="0">
            <a:spAutoFit/>
          </a:bodyPr>
          <a:lstStyle/>
          <a:p>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Sexual harassment is unwanted behaviour of a sexual nature, which is intended to, or has the effect of</a:t>
            </a:r>
            <a:r>
              <a:rPr lang="en-GB"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endPar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violating your dignity</a:t>
            </a:r>
          </a:p>
          <a:p>
            <a:pPr marL="285750" lvl="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making you feel intimidated, degraded or humiliated </a:t>
            </a:r>
          </a:p>
          <a:p>
            <a:pPr marL="285750" lvl="0" indent="-285750">
              <a:buFont typeface="Arial" panose="020B0604020202020204" pitchFamily="34" charset="0"/>
              <a:buChar char="•"/>
            </a:pPr>
            <a:r>
              <a:rPr lang="en-GB"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creating a hostile or offensive environment.</a:t>
            </a:r>
          </a:p>
        </p:txBody>
      </p:sp>
    </p:spTree>
    <p:extLst>
      <p:ext uri="{BB962C8B-B14F-4D97-AF65-F5344CB8AC3E}">
        <p14:creationId xmlns:p14="http://schemas.microsoft.com/office/powerpoint/2010/main" val="592184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9" name="TextBox 8">
            <a:extLst>
              <a:ext uri="{FF2B5EF4-FFF2-40B4-BE49-F238E27FC236}">
                <a16:creationId xmlns:a16="http://schemas.microsoft.com/office/drawing/2014/main" id="{BCA8C277-397B-9643-A8DE-C6774ED51C98}"/>
              </a:ext>
            </a:extLst>
          </p:cNvPr>
          <p:cNvSpPr txBox="1"/>
          <p:nvPr/>
        </p:nvSpPr>
        <p:spPr>
          <a:xfrm>
            <a:off x="512736" y="1241036"/>
            <a:ext cx="7337132" cy="523220"/>
          </a:xfrm>
          <a:prstGeom prst="rect">
            <a:avLst/>
          </a:prstGeom>
          <a:noFill/>
        </p:spPr>
        <p:txBody>
          <a:bodyPr wrap="square" rtlCol="0">
            <a:spAutoFit/>
          </a:bodyPr>
          <a:lstStyle/>
          <a:p>
            <a:r>
              <a:rPr lang="en-US" sz="2800" b="1" dirty="0">
                <a:solidFill>
                  <a:schemeClr val="accent1">
                    <a:lumMod val="50000"/>
                  </a:schemeClr>
                </a:solidFill>
                <a:latin typeface="Open Sans" charset="0"/>
                <a:ea typeface="Open Sans" charset="0"/>
                <a:cs typeface="Open Sans" charset="0"/>
              </a:rPr>
              <a:t>What students told </a:t>
            </a:r>
            <a:r>
              <a:rPr lang="en-US" sz="2800" b="1" dirty="0" smtClean="0">
                <a:solidFill>
                  <a:schemeClr val="accent1">
                    <a:lumMod val="50000"/>
                  </a:schemeClr>
                </a:solidFill>
                <a:latin typeface="Open Sans" charset="0"/>
                <a:ea typeface="Open Sans" charset="0"/>
                <a:cs typeface="Open Sans" charset="0"/>
              </a:rPr>
              <a:t>us</a:t>
            </a:r>
            <a:r>
              <a:rPr lang="en-US" sz="2800" b="1" dirty="0">
                <a:solidFill>
                  <a:schemeClr val="accent1">
                    <a:lumMod val="50000"/>
                  </a:schemeClr>
                </a:solidFill>
                <a:latin typeface="Open Sans" charset="0"/>
                <a:ea typeface="Open Sans" charset="0"/>
                <a:cs typeface="Open Sans" charset="0"/>
              </a:rPr>
              <a:t>?</a:t>
            </a:r>
          </a:p>
        </p:txBody>
      </p:sp>
      <p:sp>
        <p:nvSpPr>
          <p:cNvPr id="10" name="TextBox 9">
            <a:extLst>
              <a:ext uri="{FF2B5EF4-FFF2-40B4-BE49-F238E27FC236}">
                <a16:creationId xmlns:a16="http://schemas.microsoft.com/office/drawing/2014/main" id="{34432B97-24B1-9E44-809E-F2A15341123D}"/>
              </a:ext>
            </a:extLst>
          </p:cNvPr>
          <p:cNvSpPr txBox="1"/>
          <p:nvPr/>
        </p:nvSpPr>
        <p:spPr>
          <a:xfrm>
            <a:off x="601523" y="3303160"/>
            <a:ext cx="7159558" cy="276999"/>
          </a:xfrm>
          <a:prstGeom prst="rect">
            <a:avLst/>
          </a:prstGeom>
          <a:noFill/>
        </p:spPr>
        <p:txBody>
          <a:bodyPr wrap="square" rtlCol="0">
            <a:spAutoFit/>
          </a:bodyPr>
          <a:lstStyle/>
          <a:p>
            <a:endParaRPr lang="en-US" sz="1200" dirty="0">
              <a:latin typeface="Open Sans" charset="0"/>
              <a:ea typeface="Open Sans" charset="0"/>
              <a:cs typeface="Open Sans" charset="0"/>
            </a:endParaRPr>
          </a:p>
        </p:txBody>
      </p:sp>
      <p:graphicFrame>
        <p:nvGraphicFramePr>
          <p:cNvPr id="4" name="Diagram 3"/>
          <p:cNvGraphicFramePr/>
          <p:nvPr>
            <p:extLst>
              <p:ext uri="{D42A27DB-BD31-4B8C-83A1-F6EECF244321}">
                <p14:modId xmlns:p14="http://schemas.microsoft.com/office/powerpoint/2010/main" val="2927504758"/>
              </p:ext>
            </p:extLst>
          </p:nvPr>
        </p:nvGraphicFramePr>
        <p:xfrm>
          <a:off x="72044" y="1468567"/>
          <a:ext cx="8988830" cy="4514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0178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UWE_Bystander(ANIM)_Groping_AR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605878"/>
            <a:ext cx="9144000" cy="5143383"/>
          </a:xfrm>
        </p:spPr>
      </p:pic>
    </p:spTree>
    <p:extLst>
      <p:ext uri="{BB962C8B-B14F-4D97-AF65-F5344CB8AC3E}">
        <p14:creationId xmlns:p14="http://schemas.microsoft.com/office/powerpoint/2010/main" val="2635987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18A57-C6B9-F74B-A7D8-BAC0D4E9E63F}"/>
              </a:ext>
            </a:extLst>
          </p:cNvPr>
          <p:cNvPicPr>
            <a:picLocks noChangeAspect="1"/>
          </p:cNvPicPr>
          <p:nvPr/>
        </p:nvPicPr>
        <p:blipFill>
          <a:blip r:embed="rId3"/>
          <a:stretch>
            <a:fillRect/>
          </a:stretch>
        </p:blipFill>
        <p:spPr>
          <a:xfrm>
            <a:off x="0" y="0"/>
            <a:ext cx="9144000" cy="6858000"/>
          </a:xfrm>
          <a:prstGeom prst="rect">
            <a:avLst/>
          </a:prstGeom>
          <a:ln>
            <a:solidFill>
              <a:schemeClr val="accent1"/>
            </a:solidFill>
          </a:ln>
        </p:spPr>
      </p:pic>
      <p:sp>
        <p:nvSpPr>
          <p:cNvPr id="5" name="TextBox 4"/>
          <p:cNvSpPr txBox="1"/>
          <p:nvPr/>
        </p:nvSpPr>
        <p:spPr>
          <a:xfrm>
            <a:off x="535021" y="1584765"/>
            <a:ext cx="4435812" cy="369332"/>
          </a:xfrm>
          <a:prstGeom prst="rect">
            <a:avLst/>
          </a:prstGeom>
          <a:noFill/>
        </p:spPr>
        <p:txBody>
          <a:bodyPr wrap="square" rtlCol="0">
            <a:spAutoFit/>
          </a:bodyPr>
          <a:lstStyle/>
          <a:p>
            <a:r>
              <a:rPr lang="en-US" b="1" dirty="0">
                <a:solidFill>
                  <a:schemeClr val="bg1"/>
                </a:solidFill>
                <a:latin typeface="Open Sans" charset="0"/>
                <a:ea typeface="Open Sans" charset="0"/>
                <a:cs typeface="Open Sans" charset="0"/>
              </a:rPr>
              <a:t>Heading Text</a:t>
            </a:r>
          </a:p>
        </p:txBody>
      </p:sp>
      <p:sp>
        <p:nvSpPr>
          <p:cNvPr id="10" name="TextBox 9">
            <a:extLst>
              <a:ext uri="{FF2B5EF4-FFF2-40B4-BE49-F238E27FC236}">
                <a16:creationId xmlns:a16="http://schemas.microsoft.com/office/drawing/2014/main" id="{34432B97-24B1-9E44-809E-F2A15341123D}"/>
              </a:ext>
            </a:extLst>
          </p:cNvPr>
          <p:cNvSpPr txBox="1"/>
          <p:nvPr/>
        </p:nvSpPr>
        <p:spPr>
          <a:xfrm>
            <a:off x="146976" y="1351508"/>
            <a:ext cx="8850048" cy="4154984"/>
          </a:xfrm>
          <a:prstGeom prst="rect">
            <a:avLst/>
          </a:prstGeom>
          <a:noFill/>
        </p:spPr>
        <p:txBody>
          <a:bodyPr wrap="square" rtlCol="0">
            <a:spAutoFit/>
          </a:bodyPr>
          <a:lstStyle/>
          <a:p>
            <a:r>
              <a:rPr lang="en-US" sz="4400" b="1" dirty="0">
                <a:solidFill>
                  <a:schemeClr val="accent1">
                    <a:lumMod val="50000"/>
                  </a:schemeClr>
                </a:solidFill>
                <a:latin typeface="Open Sans" charset="0"/>
                <a:ea typeface="Open Sans" charset="0"/>
                <a:cs typeface="Open Sans" charset="0"/>
              </a:rPr>
              <a:t>How many female students and graduates experienced sexual </a:t>
            </a:r>
            <a:r>
              <a:rPr lang="en-US" sz="4400" b="1" dirty="0" smtClean="0">
                <a:solidFill>
                  <a:schemeClr val="accent1">
                    <a:lumMod val="50000"/>
                  </a:schemeClr>
                </a:solidFill>
                <a:latin typeface="Open Sans" charset="0"/>
                <a:ea typeface="Open Sans" charset="0"/>
                <a:cs typeface="Open Sans" charset="0"/>
              </a:rPr>
              <a:t>violence </a:t>
            </a:r>
            <a:r>
              <a:rPr lang="en-US" sz="4400" b="1" dirty="0">
                <a:solidFill>
                  <a:schemeClr val="accent1">
                    <a:lumMod val="50000"/>
                  </a:schemeClr>
                </a:solidFill>
                <a:latin typeface="Open Sans" charset="0"/>
                <a:ea typeface="Open Sans" charset="0"/>
                <a:cs typeface="Open Sans" charset="0"/>
              </a:rPr>
              <a:t>in 2017?</a:t>
            </a:r>
          </a:p>
          <a:p>
            <a:pPr marL="742950" indent="-742950">
              <a:buAutoNum type="alphaLcParenR"/>
            </a:pPr>
            <a:r>
              <a:rPr lang="en-US" sz="4400" b="1" dirty="0">
                <a:solidFill>
                  <a:schemeClr val="accent1">
                    <a:lumMod val="50000"/>
                  </a:schemeClr>
                </a:solidFill>
                <a:latin typeface="Open Sans" charset="0"/>
                <a:ea typeface="Open Sans" charset="0"/>
                <a:cs typeface="Open Sans" charset="0"/>
              </a:rPr>
              <a:t>30%</a:t>
            </a:r>
          </a:p>
          <a:p>
            <a:pPr marL="742950" indent="-742950">
              <a:buAutoNum type="alphaLcParenR"/>
            </a:pPr>
            <a:r>
              <a:rPr lang="en-US" sz="4400" b="1" dirty="0">
                <a:solidFill>
                  <a:schemeClr val="accent1">
                    <a:lumMod val="50000"/>
                  </a:schemeClr>
                </a:solidFill>
                <a:latin typeface="Open Sans" charset="0"/>
                <a:ea typeface="Open Sans" charset="0"/>
                <a:cs typeface="Open Sans" charset="0"/>
              </a:rPr>
              <a:t>50%</a:t>
            </a:r>
          </a:p>
          <a:p>
            <a:pPr marL="742950" indent="-742950">
              <a:buAutoNum type="alphaLcParenR"/>
            </a:pPr>
            <a:r>
              <a:rPr lang="en-US" sz="4400" b="1" dirty="0">
                <a:solidFill>
                  <a:schemeClr val="accent1">
                    <a:lumMod val="50000"/>
                  </a:schemeClr>
                </a:solidFill>
                <a:latin typeface="Open Sans" charset="0"/>
                <a:ea typeface="Open Sans" charset="0"/>
                <a:cs typeface="Open Sans" charset="0"/>
              </a:rPr>
              <a:t>70%</a:t>
            </a:r>
          </a:p>
        </p:txBody>
      </p:sp>
    </p:spTree>
    <p:extLst>
      <p:ext uri="{BB962C8B-B14F-4D97-AF65-F5344CB8AC3E}">
        <p14:creationId xmlns:p14="http://schemas.microsoft.com/office/powerpoint/2010/main" val="4169580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707</TotalTime>
  <Words>1916</Words>
  <Application>Microsoft Office PowerPoint</Application>
  <PresentationFormat>On-screen Show (4:3)</PresentationFormat>
  <Paragraphs>357</Paragraphs>
  <Slides>27</Slides>
  <Notes>27</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Ana Miguel Lazaro</cp:lastModifiedBy>
  <cp:revision>97</cp:revision>
  <cp:lastPrinted>2018-11-28T16:08:30Z</cp:lastPrinted>
  <dcterms:created xsi:type="dcterms:W3CDTF">2018-08-24T14:30:06Z</dcterms:created>
  <dcterms:modified xsi:type="dcterms:W3CDTF">2019-05-15T15:25:17Z</dcterms:modified>
</cp:coreProperties>
</file>